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256" r:id="rId2"/>
    <p:sldId id="257" r:id="rId3"/>
    <p:sldId id="259" r:id="rId4"/>
    <p:sldId id="295" r:id="rId5"/>
    <p:sldId id="298" r:id="rId6"/>
    <p:sldId id="299" r:id="rId7"/>
    <p:sldId id="305" r:id="rId8"/>
    <p:sldId id="306" r:id="rId9"/>
    <p:sldId id="308" r:id="rId10"/>
    <p:sldId id="309" r:id="rId11"/>
    <p:sldId id="297" r:id="rId12"/>
    <p:sldId id="315" r:id="rId13"/>
    <p:sldId id="316" r:id="rId14"/>
    <p:sldId id="317" r:id="rId15"/>
    <p:sldId id="318" r:id="rId16"/>
    <p:sldId id="319" r:id="rId17"/>
    <p:sldId id="265" r:id="rId18"/>
    <p:sldId id="320" r:id="rId19"/>
    <p:sldId id="260" r:id="rId20"/>
    <p:sldId id="322" r:id="rId21"/>
    <p:sldId id="323" r:id="rId22"/>
    <p:sldId id="324" r:id="rId23"/>
    <p:sldId id="321" r:id="rId24"/>
    <p:sldId id="451" r:id="rId25"/>
    <p:sldId id="278"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Work Sans Light" panose="020B0604020202020204" charset="0"/>
      <p:regular r:id="rId32"/>
      <p:bold r:id="rId33"/>
      <p:italic r:id="rId34"/>
      <p:boldItalic r:id="rId35"/>
    </p:embeddedFont>
    <p:embeddedFont>
      <p:font typeface="Verdana" panose="020B0604030504040204" pitchFamily="34" charset="0"/>
      <p:regular r:id="rId36"/>
      <p:bold r:id="rId37"/>
      <p:italic r:id="rId38"/>
      <p:boldItalic r:id="rId39"/>
    </p:embeddedFont>
    <p:embeddedFont>
      <p:font typeface="Work Sans"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D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CBDF75-F5AB-459B-B48E-A01EE601AB84}">
  <a:tblStyle styleId="{E7CBDF75-F5AB-459B-B48E-A01EE601AB8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A6C1D7C-1F63-4D2E-B877-FEF4DA02035B}"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0" autoAdjust="0"/>
    <p:restoredTop sz="94660"/>
  </p:normalViewPr>
  <p:slideViewPr>
    <p:cSldViewPr snapToGrid="0">
      <p:cViewPr varScale="1">
        <p:scale>
          <a:sx n="97" d="100"/>
          <a:sy n="97" d="100"/>
        </p:scale>
        <p:origin x="426" y="84"/>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A505C-7388-46E0-84C4-7DBB1B11D5A7}" type="doc">
      <dgm:prSet loTypeId="urn:microsoft.com/office/officeart/2005/8/layout/radial1" loCatId="relationship" qsTypeId="urn:microsoft.com/office/officeart/2005/8/quickstyle/simple1" qsCatId="simple" csTypeId="urn:microsoft.com/office/officeart/2005/8/colors/accent1_2" csCatId="accent1" phldr="1"/>
      <dgm:spPr/>
    </dgm:pt>
    <dgm:pt modelId="{6713B289-5A18-44D2-A34B-7EE7B2ED84D8}">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Chỉ</a:t>
          </a:r>
          <a:r>
            <a:rPr lang="en-US" sz="1400" dirty="0">
              <a:latin typeface="Work Sans" pitchFamily="2" charset="0"/>
            </a:rPr>
            <a:t> </a:t>
          </a:r>
          <a:r>
            <a:rPr lang="en-US" sz="1400" dirty="0" err="1">
              <a:latin typeface="Work Sans" pitchFamily="2" charset="0"/>
            </a:rPr>
            <a:t>thị</a:t>
          </a:r>
          <a:r>
            <a:rPr lang="en-US" sz="1400" dirty="0">
              <a:latin typeface="Work Sans" pitchFamily="2" charset="0"/>
            </a:rPr>
            <a:t> “</a:t>
          </a:r>
          <a:r>
            <a:rPr lang="en-US" sz="1400" dirty="0" err="1">
              <a:latin typeface="Work Sans" pitchFamily="2" charset="0"/>
            </a:rPr>
            <a:t>Kháng</a:t>
          </a:r>
          <a:r>
            <a:rPr lang="en-US" sz="1400" dirty="0">
              <a:latin typeface="Work Sans" pitchFamily="2" charset="0"/>
            </a:rPr>
            <a:t> </a:t>
          </a:r>
          <a:r>
            <a:rPr lang="en-US" sz="1400" dirty="0" err="1">
              <a:latin typeface="Work Sans" pitchFamily="2" charset="0"/>
            </a:rPr>
            <a:t>chiến</a:t>
          </a:r>
          <a:r>
            <a:rPr lang="en-US" sz="1400" dirty="0">
              <a:latin typeface="Work Sans" pitchFamily="2" charset="0"/>
            </a:rPr>
            <a:t> </a:t>
          </a:r>
          <a:r>
            <a:rPr lang="en-US" sz="1400" dirty="0" err="1">
              <a:latin typeface="Work Sans" pitchFamily="2" charset="0"/>
            </a:rPr>
            <a:t>kiến</a:t>
          </a:r>
          <a:r>
            <a:rPr lang="en-US" sz="1400" dirty="0">
              <a:latin typeface="Work Sans" pitchFamily="2" charset="0"/>
            </a:rPr>
            <a:t> </a:t>
          </a:r>
          <a:r>
            <a:rPr lang="en-US" sz="1400" dirty="0" err="1">
              <a:latin typeface="Work Sans" pitchFamily="2" charset="0"/>
            </a:rPr>
            <a:t>quốc</a:t>
          </a:r>
          <a:r>
            <a:rPr lang="en-US" sz="1400" dirty="0">
              <a:latin typeface="Work Sans" pitchFamily="2" charset="0"/>
            </a:rPr>
            <a:t>”</a:t>
          </a:r>
        </a:p>
      </dgm:t>
    </dgm:pt>
    <dgm:pt modelId="{04BE0D4C-2CA7-4037-AB5E-0760F611E3A5}" type="parTrans" cxnId="{582E02D7-286F-4B66-8D98-090E58BEBAA5}">
      <dgm:prSet/>
      <dgm:spPr/>
      <dgm:t>
        <a:bodyPr/>
        <a:lstStyle/>
        <a:p>
          <a:endParaRPr lang="en-US"/>
        </a:p>
      </dgm:t>
    </dgm:pt>
    <dgm:pt modelId="{79A1D0C5-6D1D-4698-B2C8-C5CCB9AAA05E}" type="sibTrans" cxnId="{582E02D7-286F-4B66-8D98-090E58BEBAA5}">
      <dgm:prSet/>
      <dgm:spPr/>
      <dgm:t>
        <a:bodyPr/>
        <a:lstStyle/>
        <a:p>
          <a:endParaRPr lang="en-US"/>
        </a:p>
      </dgm:t>
    </dgm:pt>
    <dgm:pt modelId="{B778F4E6-60F1-498C-9EDD-E5A2E1761524}">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Về</a:t>
          </a:r>
          <a:r>
            <a:rPr lang="en-US" sz="1400" dirty="0">
              <a:latin typeface="Work Sans" pitchFamily="2" charset="0"/>
            </a:rPr>
            <a:t> </a:t>
          </a:r>
          <a:r>
            <a:rPr lang="en-US" sz="1400" dirty="0" err="1">
              <a:latin typeface="Work Sans" pitchFamily="2" charset="0"/>
            </a:rPr>
            <a:t>chỉ</a:t>
          </a:r>
          <a:r>
            <a:rPr lang="en-US" sz="1400" dirty="0">
              <a:latin typeface="Work Sans" pitchFamily="2" charset="0"/>
            </a:rPr>
            <a:t> </a:t>
          </a:r>
          <a:r>
            <a:rPr lang="en-US" sz="1400" dirty="0" err="1">
              <a:latin typeface="Work Sans" pitchFamily="2" charset="0"/>
            </a:rPr>
            <a:t>đạo</a:t>
          </a:r>
          <a:r>
            <a:rPr lang="en-US" sz="1400" dirty="0">
              <a:latin typeface="Work Sans" pitchFamily="2" charset="0"/>
            </a:rPr>
            <a:t> </a:t>
          </a:r>
          <a:r>
            <a:rPr lang="en-US" sz="1400" dirty="0" err="1">
              <a:latin typeface="Work Sans" pitchFamily="2" charset="0"/>
            </a:rPr>
            <a:t>chiến</a:t>
          </a:r>
          <a:r>
            <a:rPr lang="en-US" sz="1400" dirty="0">
              <a:latin typeface="Work Sans" pitchFamily="2" charset="0"/>
            </a:rPr>
            <a:t> </a:t>
          </a:r>
          <a:r>
            <a:rPr lang="en-US" sz="1400" dirty="0" err="1">
              <a:latin typeface="Work Sans" pitchFamily="2" charset="0"/>
            </a:rPr>
            <a:t>lược</a:t>
          </a:r>
          <a:endParaRPr lang="en-US" sz="1400" dirty="0">
            <a:latin typeface="Work Sans" pitchFamily="2" charset="0"/>
          </a:endParaRPr>
        </a:p>
      </dgm:t>
    </dgm:pt>
    <dgm:pt modelId="{15AA5036-5A6F-4CBC-B023-FD8736AA24A8}" type="parTrans" cxnId="{C006236B-FD3D-4C7E-B8DA-9FC7D73AD7CB}">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26656413-A81E-4D2A-A83B-BDEF77CE2CBB}" type="sibTrans" cxnId="{C006236B-FD3D-4C7E-B8DA-9FC7D73AD7CB}">
      <dgm:prSet/>
      <dgm:spPr/>
      <dgm:t>
        <a:bodyPr/>
        <a:lstStyle/>
        <a:p>
          <a:endParaRPr lang="en-US"/>
        </a:p>
      </dgm:t>
    </dgm:pt>
    <dgm:pt modelId="{75A7F930-E28C-41D9-8565-B8132CD55A0A}">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Về</a:t>
          </a:r>
          <a:r>
            <a:rPr lang="en-US" sz="1400" dirty="0">
              <a:latin typeface="Work Sans" pitchFamily="2" charset="0"/>
            </a:rPr>
            <a:t> </a:t>
          </a:r>
          <a:r>
            <a:rPr lang="en-US" sz="1400" dirty="0" err="1">
              <a:latin typeface="Work Sans" pitchFamily="2" charset="0"/>
            </a:rPr>
            <a:t>xác</a:t>
          </a:r>
          <a:r>
            <a:rPr lang="en-US" sz="1400" dirty="0">
              <a:latin typeface="Work Sans" pitchFamily="2" charset="0"/>
            </a:rPr>
            <a:t> </a:t>
          </a:r>
          <a:r>
            <a:rPr lang="en-US" sz="1400" dirty="0" err="1">
              <a:latin typeface="Work Sans" pitchFamily="2" charset="0"/>
            </a:rPr>
            <a:t>định</a:t>
          </a:r>
          <a:r>
            <a:rPr lang="en-US" sz="1400" dirty="0">
              <a:latin typeface="Work Sans" pitchFamily="2" charset="0"/>
            </a:rPr>
            <a:t> </a:t>
          </a:r>
          <a:r>
            <a:rPr lang="en-US" sz="1400" dirty="0" err="1">
              <a:latin typeface="Work Sans" pitchFamily="2" charset="0"/>
            </a:rPr>
            <a:t>kẻ</a:t>
          </a:r>
          <a:r>
            <a:rPr lang="en-US" sz="1400" dirty="0">
              <a:latin typeface="Work Sans" pitchFamily="2" charset="0"/>
            </a:rPr>
            <a:t> </a:t>
          </a:r>
          <a:r>
            <a:rPr lang="en-US" sz="1400" dirty="0" err="1">
              <a:latin typeface="Work Sans" pitchFamily="2" charset="0"/>
            </a:rPr>
            <a:t>thù</a:t>
          </a:r>
          <a:endParaRPr lang="en-US" sz="1400" dirty="0">
            <a:latin typeface="Work Sans" pitchFamily="2" charset="0"/>
          </a:endParaRPr>
        </a:p>
      </dgm:t>
    </dgm:pt>
    <dgm:pt modelId="{F4DAE147-6C17-4F4E-9230-199AD64769B9}" type="parTrans" cxnId="{CF644D9B-8288-412B-AE25-1B4F02BF8EA9}">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F7543809-F45B-4B15-8707-43FC7CD77632}" type="sibTrans" cxnId="{CF644D9B-8288-412B-AE25-1B4F02BF8EA9}">
      <dgm:prSet/>
      <dgm:spPr/>
      <dgm:t>
        <a:bodyPr/>
        <a:lstStyle/>
        <a:p>
          <a:endParaRPr lang="en-US"/>
        </a:p>
      </dgm:t>
    </dgm:pt>
    <dgm:pt modelId="{112685B5-A07E-4313-AF21-2A1DF1F84494}">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endParaRPr lang="en-US" sz="1400" dirty="0">
            <a:latin typeface="Work Sans" pitchFamily="2" charset="0"/>
          </a:endParaRPr>
        </a:p>
        <a:p>
          <a:pPr rtl="0" eaLnBrk="1" latinLnBrk="0"/>
          <a:endParaRPr lang="en-US" sz="1400" dirty="0">
            <a:latin typeface="Work Sans" pitchFamily="2" charset="0"/>
          </a:endParaRPr>
        </a:p>
        <a:p>
          <a:pPr rtl="0" eaLnBrk="1" latinLnBrk="0"/>
          <a:r>
            <a:rPr lang="en-US" sz="1400" dirty="0" err="1">
              <a:latin typeface="Work Sans" pitchFamily="2" charset="0"/>
            </a:rPr>
            <a:t>Về</a:t>
          </a:r>
          <a:r>
            <a:rPr lang="en-US" sz="1400" dirty="0">
              <a:latin typeface="Work Sans" pitchFamily="2" charset="0"/>
            </a:rPr>
            <a:t> </a:t>
          </a:r>
          <a:r>
            <a:rPr lang="en-US" sz="1400" dirty="0" err="1">
              <a:latin typeface="Work Sans" pitchFamily="2" charset="0"/>
            </a:rPr>
            <a:t>phương</a:t>
          </a:r>
          <a:endParaRPr lang="en-US" sz="1400" dirty="0">
            <a:latin typeface="Work Sans" pitchFamily="2" charset="0"/>
          </a:endParaRPr>
        </a:p>
        <a:p>
          <a:pPr rtl="0" eaLnBrk="1" latinLnBrk="0"/>
          <a:r>
            <a:rPr lang="en-US" sz="1400" dirty="0" err="1">
              <a:latin typeface="Work Sans" pitchFamily="2" charset="0"/>
            </a:rPr>
            <a:t>hướng</a:t>
          </a:r>
          <a:r>
            <a:rPr lang="en-US" sz="1400" dirty="0">
              <a:latin typeface="Work Sans" pitchFamily="2" charset="0"/>
            </a:rPr>
            <a:t> </a:t>
          </a:r>
          <a:r>
            <a:rPr lang="en-US" sz="1400" dirty="0" err="1">
              <a:latin typeface="Work Sans" pitchFamily="2" charset="0"/>
            </a:rPr>
            <a:t>nhiệm</a:t>
          </a:r>
          <a:r>
            <a:rPr lang="en-US" sz="1400" dirty="0">
              <a:latin typeface="Work Sans" pitchFamily="2" charset="0"/>
            </a:rPr>
            <a:t> </a:t>
          </a:r>
          <a:r>
            <a:rPr lang="en-US" sz="1400" dirty="0" err="1">
              <a:latin typeface="Work Sans" pitchFamily="2" charset="0"/>
            </a:rPr>
            <a:t>vụ</a:t>
          </a:r>
          <a:endParaRPr lang="en-US" sz="1400" dirty="0">
            <a:latin typeface="Work Sans" pitchFamily="2" charset="0"/>
          </a:endParaRPr>
        </a:p>
        <a:p>
          <a:pPr rtl="0" eaLnBrk="1" latinLnBrk="0"/>
          <a:endParaRPr lang="en-US" sz="1400" dirty="0">
            <a:latin typeface="Work Sans" pitchFamily="2" charset="0"/>
          </a:endParaRPr>
        </a:p>
      </dgm:t>
    </dgm:pt>
    <dgm:pt modelId="{2C84FCF7-8525-4B01-B202-EAF7FC61E4F0}" type="parTrans" cxnId="{9EAA58C1-F612-48E0-A38E-EA256164E23A}">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3E3E29C9-F028-4DFC-AEEE-27D11E50A4A4}" type="sibTrans" cxnId="{9EAA58C1-F612-48E0-A38E-EA256164E23A}">
      <dgm:prSet/>
      <dgm:spPr/>
      <dgm:t>
        <a:bodyPr/>
        <a:lstStyle/>
        <a:p>
          <a:endParaRPr lang="en-US"/>
        </a:p>
      </dgm:t>
    </dgm:pt>
    <dgm:pt modelId="{26A2FF4F-39FA-48AE-8053-E18ED7DD3256}">
      <dgm:prSet custT="1">
        <dgm:style>
          <a:lnRef idx="0">
            <a:scrgbClr r="0" g="0" b="0"/>
          </a:lnRef>
          <a:fillRef idx="0">
            <a:scrgbClr r="0" g="0" b="0"/>
          </a:fillRef>
          <a:effectRef idx="0">
            <a:scrgbClr r="0" g="0" b="0"/>
          </a:effectRef>
          <a:fontRef idx="minor">
            <a:schemeClr val="dk1"/>
          </a:fontRef>
        </dgm:style>
      </dgm:prSet>
      <dgm:spPr>
        <a:noFill/>
        <a:ln w="9525" cap="flat" cmpd="sng" algn="ctr">
          <a:solidFill>
            <a:schemeClr val="dk1"/>
          </a:solidFill>
          <a:prstDash val="solid"/>
          <a:round/>
          <a:headEnd type="none" w="med" len="med"/>
          <a:tailEnd type="none" w="med" len="med"/>
        </a:ln>
      </dgm:spPr>
      <dgm:t>
        <a:bodyPr/>
        <a:lstStyle/>
        <a:p>
          <a:pPr rtl="0" eaLnBrk="1" latinLnBrk="0"/>
          <a:r>
            <a:rPr lang="en-US" sz="1400" dirty="0" err="1">
              <a:latin typeface="Work Sans" pitchFamily="2" charset="0"/>
            </a:rPr>
            <a:t>Biện</a:t>
          </a:r>
          <a:r>
            <a:rPr lang="en-US" sz="1400" dirty="0">
              <a:latin typeface="Work Sans" pitchFamily="2" charset="0"/>
            </a:rPr>
            <a:t> </a:t>
          </a:r>
          <a:r>
            <a:rPr lang="en-US" sz="1400" dirty="0" err="1">
              <a:latin typeface="Work Sans" pitchFamily="2" charset="0"/>
            </a:rPr>
            <a:t>pháp</a:t>
          </a:r>
          <a:r>
            <a:rPr lang="en-US" sz="1400" dirty="0">
              <a:latin typeface="Work Sans" pitchFamily="2" charset="0"/>
            </a:rPr>
            <a:t> </a:t>
          </a:r>
          <a:r>
            <a:rPr lang="en-US" sz="1400" dirty="0" err="1">
              <a:latin typeface="Work Sans" pitchFamily="2" charset="0"/>
            </a:rPr>
            <a:t>cụ</a:t>
          </a:r>
          <a:r>
            <a:rPr lang="en-US" sz="1400" dirty="0">
              <a:latin typeface="Work Sans" pitchFamily="2" charset="0"/>
            </a:rPr>
            <a:t> </a:t>
          </a:r>
          <a:r>
            <a:rPr lang="en-US" sz="1400" dirty="0" err="1">
              <a:latin typeface="Work Sans" pitchFamily="2" charset="0"/>
            </a:rPr>
            <a:t>thể</a:t>
          </a:r>
          <a:endParaRPr lang="en-US" sz="1400" dirty="0">
            <a:latin typeface="Work Sans" pitchFamily="2" charset="0"/>
          </a:endParaRPr>
        </a:p>
      </dgm:t>
    </dgm:pt>
    <dgm:pt modelId="{24B39D39-354C-42D9-BC50-083F2BF87868}" type="parTrans" cxnId="{647748D5-2524-4956-ADEB-B93A897729C5}">
      <dgm:prSet custT="1">
        <dgm:style>
          <a:lnRef idx="0">
            <a:scrgbClr r="0" g="0" b="0"/>
          </a:lnRef>
          <a:fillRef idx="0">
            <a:scrgbClr r="0" g="0" b="0"/>
          </a:fillRef>
          <a:effectRef idx="0">
            <a:scrgbClr r="0" g="0" b="0"/>
          </a:effectRef>
          <a:fontRef idx="minor">
            <a:schemeClr val="dk1"/>
          </a:fontRef>
        </dgm:style>
      </dgm:prSet>
      <dgm:spPr>
        <a:ln w="9525" cap="flat" cmpd="sng" algn="ctr">
          <a:solidFill>
            <a:schemeClr val="dk1"/>
          </a:solidFill>
          <a:prstDash val="solid"/>
          <a:round/>
          <a:headEnd type="none" w="med" len="med"/>
          <a:tailEnd type="none" w="med" len="med"/>
        </a:ln>
      </dgm:spPr>
      <dgm:t>
        <a:bodyPr/>
        <a:lstStyle/>
        <a:p>
          <a:endParaRPr lang="en-US" sz="1400">
            <a:latin typeface="Work Sans" pitchFamily="2" charset="0"/>
          </a:endParaRPr>
        </a:p>
      </dgm:t>
    </dgm:pt>
    <dgm:pt modelId="{094D326D-19D5-4D90-BF9D-10C0D7C58ADF}" type="sibTrans" cxnId="{647748D5-2524-4956-ADEB-B93A897729C5}">
      <dgm:prSet/>
      <dgm:spPr/>
      <dgm:t>
        <a:bodyPr/>
        <a:lstStyle/>
        <a:p>
          <a:endParaRPr lang="en-US"/>
        </a:p>
      </dgm:t>
    </dgm:pt>
    <dgm:pt modelId="{666F4ADB-9AF7-493F-8FE0-66CF77B4092C}" type="pres">
      <dgm:prSet presAssocID="{356A505C-7388-46E0-84C4-7DBB1B11D5A7}" presName="cycle" presStyleCnt="0">
        <dgm:presLayoutVars>
          <dgm:chMax val="1"/>
          <dgm:dir/>
          <dgm:animLvl val="ctr"/>
          <dgm:resizeHandles val="exact"/>
        </dgm:presLayoutVars>
      </dgm:prSet>
      <dgm:spPr/>
    </dgm:pt>
    <dgm:pt modelId="{3AC082DA-229C-4532-8F13-8BB2916E7D55}" type="pres">
      <dgm:prSet presAssocID="{6713B289-5A18-44D2-A34B-7EE7B2ED84D8}" presName="centerShape" presStyleLbl="node0" presStyleIdx="0" presStyleCnt="1" custScaleX="160313" custScaleY="123801" custLinFactNeighborX="380" custLinFactNeighborY="-16"/>
      <dgm:spPr/>
      <dgm:t>
        <a:bodyPr/>
        <a:lstStyle/>
        <a:p>
          <a:endParaRPr lang="en-US"/>
        </a:p>
      </dgm:t>
    </dgm:pt>
    <dgm:pt modelId="{FE2F15E4-4F53-483A-9F97-B6E0F5C10192}" type="pres">
      <dgm:prSet presAssocID="{15AA5036-5A6F-4CBC-B023-FD8736AA24A8}" presName="Name9" presStyleLbl="parChTrans1D2" presStyleIdx="0" presStyleCnt="4"/>
      <dgm:spPr/>
      <dgm:t>
        <a:bodyPr/>
        <a:lstStyle/>
        <a:p>
          <a:endParaRPr lang="en-US"/>
        </a:p>
      </dgm:t>
    </dgm:pt>
    <dgm:pt modelId="{9D647E56-58AD-4880-8613-CCB46DA75605}" type="pres">
      <dgm:prSet presAssocID="{15AA5036-5A6F-4CBC-B023-FD8736AA24A8}" presName="connTx" presStyleLbl="parChTrans1D2" presStyleIdx="0" presStyleCnt="4"/>
      <dgm:spPr/>
      <dgm:t>
        <a:bodyPr/>
        <a:lstStyle/>
        <a:p>
          <a:endParaRPr lang="en-US"/>
        </a:p>
      </dgm:t>
    </dgm:pt>
    <dgm:pt modelId="{2AE4ED7E-2C5A-4C7C-BFFB-108948493754}" type="pres">
      <dgm:prSet presAssocID="{B778F4E6-60F1-498C-9EDD-E5A2E1761524}" presName="node" presStyleLbl="node1" presStyleIdx="0" presStyleCnt="4" custScaleX="119527" custScaleY="116024" custRadScaleRad="83580" custRadScaleInc="7602">
        <dgm:presLayoutVars>
          <dgm:bulletEnabled val="1"/>
        </dgm:presLayoutVars>
      </dgm:prSet>
      <dgm:spPr/>
      <dgm:t>
        <a:bodyPr/>
        <a:lstStyle/>
        <a:p>
          <a:endParaRPr lang="en-US"/>
        </a:p>
      </dgm:t>
    </dgm:pt>
    <dgm:pt modelId="{93B6E1D7-DDEE-4B6F-B4A6-6D264A299606}" type="pres">
      <dgm:prSet presAssocID="{F4DAE147-6C17-4F4E-9230-199AD64769B9}" presName="Name9" presStyleLbl="parChTrans1D2" presStyleIdx="1" presStyleCnt="4"/>
      <dgm:spPr/>
      <dgm:t>
        <a:bodyPr/>
        <a:lstStyle/>
        <a:p>
          <a:endParaRPr lang="en-US"/>
        </a:p>
      </dgm:t>
    </dgm:pt>
    <dgm:pt modelId="{F321C091-7565-4382-A1DC-1E858189F50E}" type="pres">
      <dgm:prSet presAssocID="{F4DAE147-6C17-4F4E-9230-199AD64769B9}" presName="connTx" presStyleLbl="parChTrans1D2" presStyleIdx="1" presStyleCnt="4"/>
      <dgm:spPr/>
      <dgm:t>
        <a:bodyPr/>
        <a:lstStyle/>
        <a:p>
          <a:endParaRPr lang="en-US"/>
        </a:p>
      </dgm:t>
    </dgm:pt>
    <dgm:pt modelId="{BB18F55B-8030-44A1-B1B2-75FA77BA9B3B}" type="pres">
      <dgm:prSet presAssocID="{75A7F930-E28C-41D9-8565-B8132CD55A0A}" presName="node" presStyleLbl="node1" presStyleIdx="1" presStyleCnt="4" custScaleX="126081" custScaleY="113036">
        <dgm:presLayoutVars>
          <dgm:bulletEnabled val="1"/>
        </dgm:presLayoutVars>
      </dgm:prSet>
      <dgm:spPr/>
      <dgm:t>
        <a:bodyPr/>
        <a:lstStyle/>
        <a:p>
          <a:endParaRPr lang="en-US"/>
        </a:p>
      </dgm:t>
    </dgm:pt>
    <dgm:pt modelId="{1DEB7EE8-D125-44D7-973F-1F140E6AFF1E}" type="pres">
      <dgm:prSet presAssocID="{2C84FCF7-8525-4B01-B202-EAF7FC61E4F0}" presName="Name9" presStyleLbl="parChTrans1D2" presStyleIdx="2" presStyleCnt="4"/>
      <dgm:spPr/>
      <dgm:t>
        <a:bodyPr/>
        <a:lstStyle/>
        <a:p>
          <a:endParaRPr lang="en-US"/>
        </a:p>
      </dgm:t>
    </dgm:pt>
    <dgm:pt modelId="{CAB1D245-B519-4ADA-B1EE-0CE616AB0FD1}" type="pres">
      <dgm:prSet presAssocID="{2C84FCF7-8525-4B01-B202-EAF7FC61E4F0}" presName="connTx" presStyleLbl="parChTrans1D2" presStyleIdx="2" presStyleCnt="4"/>
      <dgm:spPr/>
      <dgm:t>
        <a:bodyPr/>
        <a:lstStyle/>
        <a:p>
          <a:endParaRPr lang="en-US"/>
        </a:p>
      </dgm:t>
    </dgm:pt>
    <dgm:pt modelId="{4558D64F-B960-455D-B2D0-2D438F0AC25B}" type="pres">
      <dgm:prSet presAssocID="{112685B5-A07E-4313-AF21-2A1DF1F84494}" presName="node" presStyleLbl="node1" presStyleIdx="2" presStyleCnt="4" custScaleX="141058" custScaleY="127841" custRadScaleRad="90675" custRadScaleInc="-1196">
        <dgm:presLayoutVars>
          <dgm:bulletEnabled val="1"/>
        </dgm:presLayoutVars>
      </dgm:prSet>
      <dgm:spPr/>
      <dgm:t>
        <a:bodyPr/>
        <a:lstStyle/>
        <a:p>
          <a:endParaRPr lang="en-US"/>
        </a:p>
      </dgm:t>
    </dgm:pt>
    <dgm:pt modelId="{99E1ACE1-7120-4AEB-9A42-6DB983164FB4}" type="pres">
      <dgm:prSet presAssocID="{24B39D39-354C-42D9-BC50-083F2BF87868}" presName="Name9" presStyleLbl="parChTrans1D2" presStyleIdx="3" presStyleCnt="4"/>
      <dgm:spPr/>
      <dgm:t>
        <a:bodyPr/>
        <a:lstStyle/>
        <a:p>
          <a:endParaRPr lang="en-US"/>
        </a:p>
      </dgm:t>
    </dgm:pt>
    <dgm:pt modelId="{964E108D-B1E9-40BC-BC4E-96A3925F1ADA}" type="pres">
      <dgm:prSet presAssocID="{24B39D39-354C-42D9-BC50-083F2BF87868}" presName="connTx" presStyleLbl="parChTrans1D2" presStyleIdx="3" presStyleCnt="4"/>
      <dgm:spPr/>
      <dgm:t>
        <a:bodyPr/>
        <a:lstStyle/>
        <a:p>
          <a:endParaRPr lang="en-US"/>
        </a:p>
      </dgm:t>
    </dgm:pt>
    <dgm:pt modelId="{EFFEAC3F-2409-4D40-A39F-B5207D87F8A8}" type="pres">
      <dgm:prSet presAssocID="{26A2FF4F-39FA-48AE-8053-E18ED7DD3256}" presName="node" presStyleLbl="node1" presStyleIdx="3" presStyleCnt="4" custScaleX="140474" custScaleY="134567" custRadScaleRad="111052" custRadScaleInc="2139">
        <dgm:presLayoutVars>
          <dgm:bulletEnabled val="1"/>
        </dgm:presLayoutVars>
      </dgm:prSet>
      <dgm:spPr/>
      <dgm:t>
        <a:bodyPr/>
        <a:lstStyle/>
        <a:p>
          <a:endParaRPr lang="en-US"/>
        </a:p>
      </dgm:t>
    </dgm:pt>
  </dgm:ptLst>
  <dgm:cxnLst>
    <dgm:cxn modelId="{B8F0A0E6-3D7F-4BF4-8D9C-EB9AD522F9AD}" type="presOf" srcId="{B778F4E6-60F1-498C-9EDD-E5A2E1761524}" destId="{2AE4ED7E-2C5A-4C7C-BFFB-108948493754}" srcOrd="0" destOrd="0" presId="urn:microsoft.com/office/officeart/2005/8/layout/radial1"/>
    <dgm:cxn modelId="{9361731E-9CF3-48C6-B2E1-D0544FFD7910}" type="presOf" srcId="{75A7F930-E28C-41D9-8565-B8132CD55A0A}" destId="{BB18F55B-8030-44A1-B1B2-75FA77BA9B3B}" srcOrd="0" destOrd="0" presId="urn:microsoft.com/office/officeart/2005/8/layout/radial1"/>
    <dgm:cxn modelId="{647748D5-2524-4956-ADEB-B93A897729C5}" srcId="{6713B289-5A18-44D2-A34B-7EE7B2ED84D8}" destId="{26A2FF4F-39FA-48AE-8053-E18ED7DD3256}" srcOrd="3" destOrd="0" parTransId="{24B39D39-354C-42D9-BC50-083F2BF87868}" sibTransId="{094D326D-19D5-4D90-BF9D-10C0D7C58ADF}"/>
    <dgm:cxn modelId="{ACB8A096-1709-4FDD-B5AF-9D621325F480}" type="presOf" srcId="{15AA5036-5A6F-4CBC-B023-FD8736AA24A8}" destId="{FE2F15E4-4F53-483A-9F97-B6E0F5C10192}" srcOrd="0" destOrd="0" presId="urn:microsoft.com/office/officeart/2005/8/layout/radial1"/>
    <dgm:cxn modelId="{7E3EDBDA-9B48-4469-A384-8A017BD48309}" type="presOf" srcId="{356A505C-7388-46E0-84C4-7DBB1B11D5A7}" destId="{666F4ADB-9AF7-493F-8FE0-66CF77B4092C}" srcOrd="0" destOrd="0" presId="urn:microsoft.com/office/officeart/2005/8/layout/radial1"/>
    <dgm:cxn modelId="{8F366A22-9F60-4FCD-B0E0-056F9E32A03C}" type="presOf" srcId="{2C84FCF7-8525-4B01-B202-EAF7FC61E4F0}" destId="{CAB1D245-B519-4ADA-B1EE-0CE616AB0FD1}" srcOrd="1" destOrd="0" presId="urn:microsoft.com/office/officeart/2005/8/layout/radial1"/>
    <dgm:cxn modelId="{D520CDF1-5C88-4E2E-87BF-90294C960541}" type="presOf" srcId="{112685B5-A07E-4313-AF21-2A1DF1F84494}" destId="{4558D64F-B960-455D-B2D0-2D438F0AC25B}" srcOrd="0" destOrd="0" presId="urn:microsoft.com/office/officeart/2005/8/layout/radial1"/>
    <dgm:cxn modelId="{425450CB-C680-4532-86CA-F22C6B532B15}" type="presOf" srcId="{2C84FCF7-8525-4B01-B202-EAF7FC61E4F0}" destId="{1DEB7EE8-D125-44D7-973F-1F140E6AFF1E}" srcOrd="0" destOrd="0" presId="urn:microsoft.com/office/officeart/2005/8/layout/radial1"/>
    <dgm:cxn modelId="{706235CB-0AAD-4136-A6AE-5CD062BAD41A}" type="presOf" srcId="{24B39D39-354C-42D9-BC50-083F2BF87868}" destId="{964E108D-B1E9-40BC-BC4E-96A3925F1ADA}" srcOrd="1" destOrd="0" presId="urn:microsoft.com/office/officeart/2005/8/layout/radial1"/>
    <dgm:cxn modelId="{85D19321-468E-4D8C-B2B5-A40C567D2E17}" type="presOf" srcId="{15AA5036-5A6F-4CBC-B023-FD8736AA24A8}" destId="{9D647E56-58AD-4880-8613-CCB46DA75605}" srcOrd="1" destOrd="0" presId="urn:microsoft.com/office/officeart/2005/8/layout/radial1"/>
    <dgm:cxn modelId="{C006236B-FD3D-4C7E-B8DA-9FC7D73AD7CB}" srcId="{6713B289-5A18-44D2-A34B-7EE7B2ED84D8}" destId="{B778F4E6-60F1-498C-9EDD-E5A2E1761524}" srcOrd="0" destOrd="0" parTransId="{15AA5036-5A6F-4CBC-B023-FD8736AA24A8}" sibTransId="{26656413-A81E-4D2A-A83B-BDEF77CE2CBB}"/>
    <dgm:cxn modelId="{0C064F5C-8E4F-49E7-8FAC-14D817BF84C3}" type="presOf" srcId="{6713B289-5A18-44D2-A34B-7EE7B2ED84D8}" destId="{3AC082DA-229C-4532-8F13-8BB2916E7D55}" srcOrd="0" destOrd="0" presId="urn:microsoft.com/office/officeart/2005/8/layout/radial1"/>
    <dgm:cxn modelId="{BDBC8343-7ABB-4D60-999F-B0D18CB0050D}" type="presOf" srcId="{24B39D39-354C-42D9-BC50-083F2BF87868}" destId="{99E1ACE1-7120-4AEB-9A42-6DB983164FB4}" srcOrd="0" destOrd="0" presId="urn:microsoft.com/office/officeart/2005/8/layout/radial1"/>
    <dgm:cxn modelId="{9EAA58C1-F612-48E0-A38E-EA256164E23A}" srcId="{6713B289-5A18-44D2-A34B-7EE7B2ED84D8}" destId="{112685B5-A07E-4313-AF21-2A1DF1F84494}" srcOrd="2" destOrd="0" parTransId="{2C84FCF7-8525-4B01-B202-EAF7FC61E4F0}" sibTransId="{3E3E29C9-F028-4DFC-AEEE-27D11E50A4A4}"/>
    <dgm:cxn modelId="{582E02D7-286F-4B66-8D98-090E58BEBAA5}" srcId="{356A505C-7388-46E0-84C4-7DBB1B11D5A7}" destId="{6713B289-5A18-44D2-A34B-7EE7B2ED84D8}" srcOrd="0" destOrd="0" parTransId="{04BE0D4C-2CA7-4037-AB5E-0760F611E3A5}" sibTransId="{79A1D0C5-6D1D-4698-B2C8-C5CCB9AAA05E}"/>
    <dgm:cxn modelId="{CF644D9B-8288-412B-AE25-1B4F02BF8EA9}" srcId="{6713B289-5A18-44D2-A34B-7EE7B2ED84D8}" destId="{75A7F930-E28C-41D9-8565-B8132CD55A0A}" srcOrd="1" destOrd="0" parTransId="{F4DAE147-6C17-4F4E-9230-199AD64769B9}" sibTransId="{F7543809-F45B-4B15-8707-43FC7CD77632}"/>
    <dgm:cxn modelId="{74E37475-30B1-454C-B560-7AFAF9B0BF53}" type="presOf" srcId="{F4DAE147-6C17-4F4E-9230-199AD64769B9}" destId="{F321C091-7565-4382-A1DC-1E858189F50E}" srcOrd="1" destOrd="0" presId="urn:microsoft.com/office/officeart/2005/8/layout/radial1"/>
    <dgm:cxn modelId="{7EF5C245-ABF7-4600-BD41-4F76887AEA2E}" type="presOf" srcId="{F4DAE147-6C17-4F4E-9230-199AD64769B9}" destId="{93B6E1D7-DDEE-4B6F-B4A6-6D264A299606}" srcOrd="0" destOrd="0" presId="urn:microsoft.com/office/officeart/2005/8/layout/radial1"/>
    <dgm:cxn modelId="{5CF7B873-301D-4B67-A807-02F4DB0689C1}" type="presOf" srcId="{26A2FF4F-39FA-48AE-8053-E18ED7DD3256}" destId="{EFFEAC3F-2409-4D40-A39F-B5207D87F8A8}" srcOrd="0" destOrd="0" presId="urn:microsoft.com/office/officeart/2005/8/layout/radial1"/>
    <dgm:cxn modelId="{C226A839-FA8F-4806-B031-EF882B1B0A7A}" type="presParOf" srcId="{666F4ADB-9AF7-493F-8FE0-66CF77B4092C}" destId="{3AC082DA-229C-4532-8F13-8BB2916E7D55}" srcOrd="0" destOrd="0" presId="urn:microsoft.com/office/officeart/2005/8/layout/radial1"/>
    <dgm:cxn modelId="{95B78FC9-7212-4B46-8849-6955468B873D}" type="presParOf" srcId="{666F4ADB-9AF7-493F-8FE0-66CF77B4092C}" destId="{FE2F15E4-4F53-483A-9F97-B6E0F5C10192}" srcOrd="1" destOrd="0" presId="urn:microsoft.com/office/officeart/2005/8/layout/radial1"/>
    <dgm:cxn modelId="{24175D5D-F4C4-4DD5-9E09-F1E6A72F1B81}" type="presParOf" srcId="{FE2F15E4-4F53-483A-9F97-B6E0F5C10192}" destId="{9D647E56-58AD-4880-8613-CCB46DA75605}" srcOrd="0" destOrd="0" presId="urn:microsoft.com/office/officeart/2005/8/layout/radial1"/>
    <dgm:cxn modelId="{2E306B76-8491-474E-BB2D-8E2304AD7AC6}" type="presParOf" srcId="{666F4ADB-9AF7-493F-8FE0-66CF77B4092C}" destId="{2AE4ED7E-2C5A-4C7C-BFFB-108948493754}" srcOrd="2" destOrd="0" presId="urn:microsoft.com/office/officeart/2005/8/layout/radial1"/>
    <dgm:cxn modelId="{B28A0FBF-C0FB-40AD-9EFC-89CACF37EBBD}" type="presParOf" srcId="{666F4ADB-9AF7-493F-8FE0-66CF77B4092C}" destId="{93B6E1D7-DDEE-4B6F-B4A6-6D264A299606}" srcOrd="3" destOrd="0" presId="urn:microsoft.com/office/officeart/2005/8/layout/radial1"/>
    <dgm:cxn modelId="{F2DFD990-232C-4C5D-9146-C73CE532D84D}" type="presParOf" srcId="{93B6E1D7-DDEE-4B6F-B4A6-6D264A299606}" destId="{F321C091-7565-4382-A1DC-1E858189F50E}" srcOrd="0" destOrd="0" presId="urn:microsoft.com/office/officeart/2005/8/layout/radial1"/>
    <dgm:cxn modelId="{36A4646B-5833-46E7-B196-AF17F3725A33}" type="presParOf" srcId="{666F4ADB-9AF7-493F-8FE0-66CF77B4092C}" destId="{BB18F55B-8030-44A1-B1B2-75FA77BA9B3B}" srcOrd="4" destOrd="0" presId="urn:microsoft.com/office/officeart/2005/8/layout/radial1"/>
    <dgm:cxn modelId="{EAB210FB-558C-4B36-9316-51E4B03A0EC0}" type="presParOf" srcId="{666F4ADB-9AF7-493F-8FE0-66CF77B4092C}" destId="{1DEB7EE8-D125-44D7-973F-1F140E6AFF1E}" srcOrd="5" destOrd="0" presId="urn:microsoft.com/office/officeart/2005/8/layout/radial1"/>
    <dgm:cxn modelId="{92D64FD1-CF3F-45CB-AA8C-88A3AE52343C}" type="presParOf" srcId="{1DEB7EE8-D125-44D7-973F-1F140E6AFF1E}" destId="{CAB1D245-B519-4ADA-B1EE-0CE616AB0FD1}" srcOrd="0" destOrd="0" presId="urn:microsoft.com/office/officeart/2005/8/layout/radial1"/>
    <dgm:cxn modelId="{0FEFC02D-0CFB-46DC-B45B-1F1AB9E58B8D}" type="presParOf" srcId="{666F4ADB-9AF7-493F-8FE0-66CF77B4092C}" destId="{4558D64F-B960-455D-B2D0-2D438F0AC25B}" srcOrd="6" destOrd="0" presId="urn:microsoft.com/office/officeart/2005/8/layout/radial1"/>
    <dgm:cxn modelId="{25E9BCF7-DF34-4954-9B8F-AA16729D91DD}" type="presParOf" srcId="{666F4ADB-9AF7-493F-8FE0-66CF77B4092C}" destId="{99E1ACE1-7120-4AEB-9A42-6DB983164FB4}" srcOrd="7" destOrd="0" presId="urn:microsoft.com/office/officeart/2005/8/layout/radial1"/>
    <dgm:cxn modelId="{7002660A-F7FE-4C13-9A8F-D63665D21AFE}" type="presParOf" srcId="{99E1ACE1-7120-4AEB-9A42-6DB983164FB4}" destId="{964E108D-B1E9-40BC-BC4E-96A3925F1ADA}" srcOrd="0" destOrd="0" presId="urn:microsoft.com/office/officeart/2005/8/layout/radial1"/>
    <dgm:cxn modelId="{8AA7A993-8A1F-48CB-9910-19BD9DB03AA6}" type="presParOf" srcId="{666F4ADB-9AF7-493F-8FE0-66CF77B4092C}" destId="{EFFEAC3F-2409-4D40-A39F-B5207D87F8A8}"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082DA-229C-4532-8F13-8BB2916E7D55}">
      <dsp:nvSpPr>
        <dsp:cNvPr id="0" name=""/>
        <dsp:cNvSpPr/>
      </dsp:nvSpPr>
      <dsp:spPr>
        <a:xfrm>
          <a:off x="2347091" y="1117509"/>
          <a:ext cx="1536120" cy="1186262"/>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Chỉ</a:t>
          </a:r>
          <a:r>
            <a:rPr lang="en-US" sz="1400" kern="1200" dirty="0">
              <a:latin typeface="Work Sans" pitchFamily="2" charset="0"/>
            </a:rPr>
            <a:t> </a:t>
          </a:r>
          <a:r>
            <a:rPr lang="en-US" sz="1400" kern="1200" dirty="0" err="1">
              <a:latin typeface="Work Sans" pitchFamily="2" charset="0"/>
            </a:rPr>
            <a:t>thị</a:t>
          </a:r>
          <a:r>
            <a:rPr lang="en-US" sz="1400" kern="1200" dirty="0">
              <a:latin typeface="Work Sans" pitchFamily="2" charset="0"/>
            </a:rPr>
            <a:t> “</a:t>
          </a:r>
          <a:r>
            <a:rPr lang="en-US" sz="1400" kern="1200" dirty="0" err="1">
              <a:latin typeface="Work Sans" pitchFamily="2" charset="0"/>
            </a:rPr>
            <a:t>Kháng</a:t>
          </a:r>
          <a:r>
            <a:rPr lang="en-US" sz="1400" kern="1200" dirty="0">
              <a:latin typeface="Work Sans" pitchFamily="2" charset="0"/>
            </a:rPr>
            <a:t> </a:t>
          </a:r>
          <a:r>
            <a:rPr lang="en-US" sz="1400" kern="1200" dirty="0" err="1">
              <a:latin typeface="Work Sans" pitchFamily="2" charset="0"/>
            </a:rPr>
            <a:t>chiến</a:t>
          </a:r>
          <a:r>
            <a:rPr lang="en-US" sz="1400" kern="1200" dirty="0">
              <a:latin typeface="Work Sans" pitchFamily="2" charset="0"/>
            </a:rPr>
            <a:t> </a:t>
          </a:r>
          <a:r>
            <a:rPr lang="en-US" sz="1400" kern="1200" dirty="0" err="1">
              <a:latin typeface="Work Sans" pitchFamily="2" charset="0"/>
            </a:rPr>
            <a:t>kiến</a:t>
          </a:r>
          <a:r>
            <a:rPr lang="en-US" sz="1400" kern="1200" dirty="0">
              <a:latin typeface="Work Sans" pitchFamily="2" charset="0"/>
            </a:rPr>
            <a:t> </a:t>
          </a:r>
          <a:r>
            <a:rPr lang="en-US" sz="1400" kern="1200" dirty="0" err="1">
              <a:latin typeface="Work Sans" pitchFamily="2" charset="0"/>
            </a:rPr>
            <a:t>quốc</a:t>
          </a:r>
          <a:r>
            <a:rPr lang="en-US" sz="1400" kern="1200" dirty="0">
              <a:latin typeface="Work Sans" pitchFamily="2" charset="0"/>
            </a:rPr>
            <a:t>”</a:t>
          </a:r>
        </a:p>
      </dsp:txBody>
      <dsp:txXfrm>
        <a:off x="2572051" y="1291233"/>
        <a:ext cx="1086200" cy="838814"/>
      </dsp:txXfrm>
    </dsp:sp>
    <dsp:sp modelId="{FE2F15E4-4F53-483A-9F97-B6E0F5C10192}">
      <dsp:nvSpPr>
        <dsp:cNvPr id="0" name=""/>
        <dsp:cNvSpPr/>
      </dsp:nvSpPr>
      <dsp:spPr>
        <a:xfrm rot="5574101">
          <a:off x="3088690" y="1157634"/>
          <a:ext cx="107559" cy="28079"/>
        </a:xfrm>
        <a:custGeom>
          <a:avLst/>
          <a:gdLst/>
          <a:ahLst/>
          <a:cxnLst/>
          <a:rect l="0" t="0" r="0" b="0"/>
          <a:pathLst>
            <a:path>
              <a:moveTo>
                <a:pt x="0" y="14039"/>
              </a:moveTo>
              <a:lnTo>
                <a:pt x="107559"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rot="10800000">
        <a:off x="3139781" y="1168985"/>
        <a:ext cx="5377" cy="5377"/>
      </dsp:txXfrm>
    </dsp:sp>
    <dsp:sp modelId="{2AE4ED7E-2C5A-4C7C-BFFB-108948493754}">
      <dsp:nvSpPr>
        <dsp:cNvPr id="0" name=""/>
        <dsp:cNvSpPr/>
      </dsp:nvSpPr>
      <dsp:spPr>
        <a:xfrm>
          <a:off x="2595234" y="114313"/>
          <a:ext cx="1145308" cy="1111742"/>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Về</a:t>
          </a:r>
          <a:r>
            <a:rPr lang="en-US" sz="1400" kern="1200" dirty="0">
              <a:latin typeface="Work Sans" pitchFamily="2" charset="0"/>
            </a:rPr>
            <a:t> </a:t>
          </a:r>
          <a:r>
            <a:rPr lang="en-US" sz="1400" kern="1200" dirty="0" err="1">
              <a:latin typeface="Work Sans" pitchFamily="2" charset="0"/>
            </a:rPr>
            <a:t>chỉ</a:t>
          </a:r>
          <a:r>
            <a:rPr lang="en-US" sz="1400" kern="1200" dirty="0">
              <a:latin typeface="Work Sans" pitchFamily="2" charset="0"/>
            </a:rPr>
            <a:t> </a:t>
          </a:r>
          <a:r>
            <a:rPr lang="en-US" sz="1400" kern="1200" dirty="0" err="1">
              <a:latin typeface="Work Sans" pitchFamily="2" charset="0"/>
            </a:rPr>
            <a:t>đạo</a:t>
          </a:r>
          <a:r>
            <a:rPr lang="en-US" sz="1400" kern="1200" dirty="0">
              <a:latin typeface="Work Sans" pitchFamily="2" charset="0"/>
            </a:rPr>
            <a:t> </a:t>
          </a:r>
          <a:r>
            <a:rPr lang="en-US" sz="1400" kern="1200" dirty="0" err="1">
              <a:latin typeface="Work Sans" pitchFamily="2" charset="0"/>
            </a:rPr>
            <a:t>chiến</a:t>
          </a:r>
          <a:r>
            <a:rPr lang="en-US" sz="1400" kern="1200" dirty="0">
              <a:latin typeface="Work Sans" pitchFamily="2" charset="0"/>
            </a:rPr>
            <a:t> </a:t>
          </a:r>
          <a:r>
            <a:rPr lang="en-US" sz="1400" kern="1200" dirty="0" err="1">
              <a:latin typeface="Work Sans" pitchFamily="2" charset="0"/>
            </a:rPr>
            <a:t>lược</a:t>
          </a:r>
          <a:endParaRPr lang="en-US" sz="1400" kern="1200" dirty="0">
            <a:latin typeface="Work Sans" pitchFamily="2" charset="0"/>
          </a:endParaRPr>
        </a:p>
      </dsp:txBody>
      <dsp:txXfrm>
        <a:off x="2762960" y="277124"/>
        <a:ext cx="809856" cy="786120"/>
      </dsp:txXfrm>
    </dsp:sp>
    <dsp:sp modelId="{93B6E1D7-DDEE-4B6F-B4A6-6D264A299606}">
      <dsp:nvSpPr>
        <dsp:cNvPr id="0" name=""/>
        <dsp:cNvSpPr/>
      </dsp:nvSpPr>
      <dsp:spPr>
        <a:xfrm rot="10801109">
          <a:off x="3749178" y="1696827"/>
          <a:ext cx="134033" cy="28079"/>
        </a:xfrm>
        <a:custGeom>
          <a:avLst/>
          <a:gdLst/>
          <a:ahLst/>
          <a:cxnLst/>
          <a:rect l="0" t="0" r="0" b="0"/>
          <a:pathLst>
            <a:path>
              <a:moveTo>
                <a:pt x="0" y="14039"/>
              </a:moveTo>
              <a:lnTo>
                <a:pt x="134033"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rot="10800000">
        <a:off x="3812844" y="1707516"/>
        <a:ext cx="6701" cy="6701"/>
      </dsp:txXfrm>
    </dsp:sp>
    <dsp:sp modelId="{BB18F55B-8030-44A1-B1B2-75FA77BA9B3B}">
      <dsp:nvSpPr>
        <dsp:cNvPr id="0" name=""/>
        <dsp:cNvSpPr/>
      </dsp:nvSpPr>
      <dsp:spPr>
        <a:xfrm>
          <a:off x="3749178" y="1169484"/>
          <a:ext cx="1208109" cy="1083111"/>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Về</a:t>
          </a:r>
          <a:r>
            <a:rPr lang="en-US" sz="1400" kern="1200" dirty="0">
              <a:latin typeface="Work Sans" pitchFamily="2" charset="0"/>
            </a:rPr>
            <a:t> </a:t>
          </a:r>
          <a:r>
            <a:rPr lang="en-US" sz="1400" kern="1200" dirty="0" err="1">
              <a:latin typeface="Work Sans" pitchFamily="2" charset="0"/>
            </a:rPr>
            <a:t>xác</a:t>
          </a:r>
          <a:r>
            <a:rPr lang="en-US" sz="1400" kern="1200" dirty="0">
              <a:latin typeface="Work Sans" pitchFamily="2" charset="0"/>
            </a:rPr>
            <a:t> </a:t>
          </a:r>
          <a:r>
            <a:rPr lang="en-US" sz="1400" kern="1200" dirty="0" err="1">
              <a:latin typeface="Work Sans" pitchFamily="2" charset="0"/>
            </a:rPr>
            <a:t>định</a:t>
          </a:r>
          <a:r>
            <a:rPr lang="en-US" sz="1400" kern="1200" dirty="0">
              <a:latin typeface="Work Sans" pitchFamily="2" charset="0"/>
            </a:rPr>
            <a:t> </a:t>
          </a:r>
          <a:r>
            <a:rPr lang="en-US" sz="1400" kern="1200" dirty="0" err="1">
              <a:latin typeface="Work Sans" pitchFamily="2" charset="0"/>
            </a:rPr>
            <a:t>kẻ</a:t>
          </a:r>
          <a:r>
            <a:rPr lang="en-US" sz="1400" kern="1200" dirty="0">
              <a:latin typeface="Work Sans" pitchFamily="2" charset="0"/>
            </a:rPr>
            <a:t> </a:t>
          </a:r>
          <a:r>
            <a:rPr lang="en-US" sz="1400" kern="1200" dirty="0" err="1">
              <a:latin typeface="Work Sans" pitchFamily="2" charset="0"/>
            </a:rPr>
            <a:t>thù</a:t>
          </a:r>
          <a:endParaRPr lang="en-US" sz="1400" kern="1200" dirty="0">
            <a:latin typeface="Work Sans" pitchFamily="2" charset="0"/>
          </a:endParaRPr>
        </a:p>
      </dsp:txBody>
      <dsp:txXfrm>
        <a:off x="3926101" y="1328102"/>
        <a:ext cx="854263" cy="765875"/>
      </dsp:txXfrm>
    </dsp:sp>
    <dsp:sp modelId="{1DEB7EE8-D125-44D7-973F-1F140E6AFF1E}">
      <dsp:nvSpPr>
        <dsp:cNvPr id="0" name=""/>
        <dsp:cNvSpPr/>
      </dsp:nvSpPr>
      <dsp:spPr>
        <a:xfrm rot="16196523">
          <a:off x="3078693" y="2252712"/>
          <a:ext cx="74040" cy="28079"/>
        </a:xfrm>
        <a:custGeom>
          <a:avLst/>
          <a:gdLst/>
          <a:ahLst/>
          <a:cxnLst/>
          <a:rect l="0" t="0" r="0" b="0"/>
          <a:pathLst>
            <a:path>
              <a:moveTo>
                <a:pt x="0" y="14039"/>
              </a:moveTo>
              <a:lnTo>
                <a:pt x="74040"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rot="10800000">
        <a:off x="3113862" y="2264900"/>
        <a:ext cx="3702" cy="3702"/>
      </dsp:txXfrm>
    </dsp:sp>
    <dsp:sp modelId="{4558D64F-B960-455D-B2D0-2D438F0AC25B}">
      <dsp:nvSpPr>
        <dsp:cNvPr id="0" name=""/>
        <dsp:cNvSpPr/>
      </dsp:nvSpPr>
      <dsp:spPr>
        <a:xfrm>
          <a:off x="2440486" y="2229731"/>
          <a:ext cx="1351618" cy="1224973"/>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endParaRPr lang="en-US" sz="1400" kern="1200" dirty="0">
            <a:latin typeface="Work Sans" pitchFamily="2" charset="0"/>
          </a:endParaRPr>
        </a:p>
        <a:p>
          <a:pPr lvl="0" algn="ctr" defTabSz="622300" rtl="0" eaLnBrk="1" latinLnBrk="0">
            <a:lnSpc>
              <a:spcPct val="90000"/>
            </a:lnSpc>
            <a:spcBef>
              <a:spcPct val="0"/>
            </a:spcBef>
            <a:spcAft>
              <a:spcPct val="35000"/>
            </a:spcAft>
          </a:pPr>
          <a:endParaRPr lang="en-US" sz="1400" kern="1200" dirty="0">
            <a:latin typeface="Work Sans" pitchFamily="2" charset="0"/>
          </a:endParaRPr>
        </a:p>
        <a:p>
          <a:pPr lvl="0" algn="ctr" defTabSz="622300" rtl="0" eaLnBrk="1" latinLnBrk="0">
            <a:lnSpc>
              <a:spcPct val="90000"/>
            </a:lnSpc>
            <a:spcBef>
              <a:spcPct val="0"/>
            </a:spcBef>
            <a:spcAft>
              <a:spcPct val="35000"/>
            </a:spcAft>
          </a:pPr>
          <a:r>
            <a:rPr lang="en-US" sz="1400" kern="1200" dirty="0" err="1">
              <a:latin typeface="Work Sans" pitchFamily="2" charset="0"/>
            </a:rPr>
            <a:t>Về</a:t>
          </a:r>
          <a:r>
            <a:rPr lang="en-US" sz="1400" kern="1200" dirty="0">
              <a:latin typeface="Work Sans" pitchFamily="2" charset="0"/>
            </a:rPr>
            <a:t> </a:t>
          </a:r>
          <a:r>
            <a:rPr lang="en-US" sz="1400" kern="1200" dirty="0" err="1">
              <a:latin typeface="Work Sans" pitchFamily="2" charset="0"/>
            </a:rPr>
            <a:t>phương</a:t>
          </a:r>
          <a:endParaRPr lang="en-US" sz="1400" kern="1200" dirty="0">
            <a:latin typeface="Work Sans" pitchFamily="2" charset="0"/>
          </a:endParaRPr>
        </a:p>
        <a:p>
          <a:pPr lvl="0" algn="ctr" defTabSz="622300" rtl="0" eaLnBrk="1" latinLnBrk="0">
            <a:lnSpc>
              <a:spcPct val="90000"/>
            </a:lnSpc>
            <a:spcBef>
              <a:spcPct val="0"/>
            </a:spcBef>
            <a:spcAft>
              <a:spcPct val="35000"/>
            </a:spcAft>
          </a:pPr>
          <a:r>
            <a:rPr lang="en-US" sz="1400" kern="1200" dirty="0" err="1">
              <a:latin typeface="Work Sans" pitchFamily="2" charset="0"/>
            </a:rPr>
            <a:t>hướng</a:t>
          </a:r>
          <a:r>
            <a:rPr lang="en-US" sz="1400" kern="1200" dirty="0">
              <a:latin typeface="Work Sans" pitchFamily="2" charset="0"/>
            </a:rPr>
            <a:t> </a:t>
          </a:r>
          <a:r>
            <a:rPr lang="en-US" sz="1400" kern="1200" dirty="0" err="1">
              <a:latin typeface="Work Sans" pitchFamily="2" charset="0"/>
            </a:rPr>
            <a:t>nhiệm</a:t>
          </a:r>
          <a:r>
            <a:rPr lang="en-US" sz="1400" kern="1200" dirty="0">
              <a:latin typeface="Work Sans" pitchFamily="2" charset="0"/>
            </a:rPr>
            <a:t> </a:t>
          </a:r>
          <a:r>
            <a:rPr lang="en-US" sz="1400" kern="1200" dirty="0" err="1">
              <a:latin typeface="Work Sans" pitchFamily="2" charset="0"/>
            </a:rPr>
            <a:t>vụ</a:t>
          </a:r>
          <a:endParaRPr lang="en-US" sz="1400" kern="1200" dirty="0">
            <a:latin typeface="Work Sans" pitchFamily="2" charset="0"/>
          </a:endParaRPr>
        </a:p>
        <a:p>
          <a:pPr lvl="0" algn="ctr" defTabSz="622300" rtl="0" eaLnBrk="1" latinLnBrk="0">
            <a:lnSpc>
              <a:spcPct val="90000"/>
            </a:lnSpc>
            <a:spcBef>
              <a:spcPct val="0"/>
            </a:spcBef>
            <a:spcAft>
              <a:spcPct val="35000"/>
            </a:spcAft>
          </a:pPr>
          <a:endParaRPr lang="en-US" sz="1400" kern="1200" dirty="0">
            <a:latin typeface="Work Sans" pitchFamily="2" charset="0"/>
          </a:endParaRPr>
        </a:p>
      </dsp:txBody>
      <dsp:txXfrm>
        <a:off x="2638426" y="2409124"/>
        <a:ext cx="955738" cy="866187"/>
      </dsp:txXfrm>
    </dsp:sp>
    <dsp:sp modelId="{99E1ACE1-7120-4AEB-9A42-6DB983164FB4}">
      <dsp:nvSpPr>
        <dsp:cNvPr id="0" name=""/>
        <dsp:cNvSpPr/>
      </dsp:nvSpPr>
      <dsp:spPr>
        <a:xfrm rot="56377">
          <a:off x="2347261" y="1684385"/>
          <a:ext cx="46076" cy="28079"/>
        </a:xfrm>
        <a:custGeom>
          <a:avLst/>
          <a:gdLst/>
          <a:ahLst/>
          <a:cxnLst/>
          <a:rect l="0" t="0" r="0" b="0"/>
          <a:pathLst>
            <a:path>
              <a:moveTo>
                <a:pt x="0" y="14039"/>
              </a:moveTo>
              <a:lnTo>
                <a:pt x="46076" y="14039"/>
              </a:lnTo>
            </a:path>
          </a:pathLst>
        </a:cu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latin typeface="Work Sans" pitchFamily="2" charset="0"/>
          </a:endParaRPr>
        </a:p>
      </dsp:txBody>
      <dsp:txXfrm>
        <a:off x="2369147" y="1697273"/>
        <a:ext cx="2303" cy="2303"/>
      </dsp:txXfrm>
    </dsp:sp>
    <dsp:sp modelId="{EFFEAC3F-2409-4D40-A39F-B5207D87F8A8}">
      <dsp:nvSpPr>
        <dsp:cNvPr id="0" name=""/>
        <dsp:cNvSpPr/>
      </dsp:nvSpPr>
      <dsp:spPr>
        <a:xfrm>
          <a:off x="1047410" y="1043055"/>
          <a:ext cx="1346023" cy="1289422"/>
        </a:xfrm>
        <a:prstGeom prst="ellipse">
          <a:avLst/>
        </a:prstGeom>
        <a:noFill/>
        <a:ln w="9525" cap="flat" cmpd="sng" algn="ctr">
          <a:solidFill>
            <a:schemeClr val="dk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rtl="0" eaLnBrk="1" latinLnBrk="0">
            <a:lnSpc>
              <a:spcPct val="90000"/>
            </a:lnSpc>
            <a:spcBef>
              <a:spcPct val="0"/>
            </a:spcBef>
            <a:spcAft>
              <a:spcPct val="35000"/>
            </a:spcAft>
          </a:pPr>
          <a:r>
            <a:rPr lang="en-US" sz="1400" kern="1200" dirty="0" err="1">
              <a:latin typeface="Work Sans" pitchFamily="2" charset="0"/>
            </a:rPr>
            <a:t>Biện</a:t>
          </a:r>
          <a:r>
            <a:rPr lang="en-US" sz="1400" kern="1200" dirty="0">
              <a:latin typeface="Work Sans" pitchFamily="2" charset="0"/>
            </a:rPr>
            <a:t> </a:t>
          </a:r>
          <a:r>
            <a:rPr lang="en-US" sz="1400" kern="1200" dirty="0" err="1">
              <a:latin typeface="Work Sans" pitchFamily="2" charset="0"/>
            </a:rPr>
            <a:t>pháp</a:t>
          </a:r>
          <a:r>
            <a:rPr lang="en-US" sz="1400" kern="1200" dirty="0">
              <a:latin typeface="Work Sans" pitchFamily="2" charset="0"/>
            </a:rPr>
            <a:t> </a:t>
          </a:r>
          <a:r>
            <a:rPr lang="en-US" sz="1400" kern="1200" dirty="0" err="1">
              <a:latin typeface="Work Sans" pitchFamily="2" charset="0"/>
            </a:rPr>
            <a:t>cụ</a:t>
          </a:r>
          <a:r>
            <a:rPr lang="en-US" sz="1400" kern="1200" dirty="0">
              <a:latin typeface="Work Sans" pitchFamily="2" charset="0"/>
            </a:rPr>
            <a:t> </a:t>
          </a:r>
          <a:r>
            <a:rPr lang="en-US" sz="1400" kern="1200" dirty="0" err="1">
              <a:latin typeface="Work Sans" pitchFamily="2" charset="0"/>
            </a:rPr>
            <a:t>thể</a:t>
          </a:r>
          <a:endParaRPr lang="en-US" sz="1400" kern="1200" dirty="0">
            <a:latin typeface="Work Sans" pitchFamily="2" charset="0"/>
          </a:endParaRPr>
        </a:p>
      </dsp:txBody>
      <dsp:txXfrm>
        <a:off x="1244531" y="1231886"/>
        <a:ext cx="951781" cy="91176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152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339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72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1012800" y="2497750"/>
            <a:ext cx="495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012800" y="3678252"/>
            <a:ext cx="49500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sp>
        <p:nvSpPr>
          <p:cNvPr id="17" name="Google Shape;17;p4"/>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804525" y="854775"/>
            <a:ext cx="5152200" cy="3505200"/>
          </a:xfrm>
          <a:prstGeom prst="rect">
            <a:avLst/>
          </a:prstGeom>
        </p:spPr>
        <p:txBody>
          <a:bodyPr spcFirstLastPara="1" wrap="square" lIns="91425" tIns="91425" rIns="91425" bIns="91425" anchor="t" anchorCtr="0">
            <a:noAutofit/>
          </a:bodyPr>
          <a:lstStyle>
            <a:lvl1pPr marL="457200" lvl="0" indent="-431800" rtl="0">
              <a:lnSpc>
                <a:spcPct val="115000"/>
              </a:lnSpc>
              <a:spcBef>
                <a:spcPts val="600"/>
              </a:spcBef>
              <a:spcAft>
                <a:spcPts val="0"/>
              </a:spcAft>
              <a:buSzPts val="3200"/>
              <a:buChar char="▪"/>
              <a:defRPr sz="3200" i="1"/>
            </a:lvl1pPr>
            <a:lvl2pPr marL="914400" lvl="1" indent="-431800" rtl="0">
              <a:lnSpc>
                <a:spcPct val="115000"/>
              </a:lnSpc>
              <a:spcBef>
                <a:spcPts val="0"/>
              </a:spcBef>
              <a:spcAft>
                <a:spcPts val="0"/>
              </a:spcAft>
              <a:buSzPts val="3200"/>
              <a:buChar char="□"/>
              <a:defRPr sz="3200" i="1"/>
            </a:lvl2pPr>
            <a:lvl3pPr marL="1371600" lvl="2" indent="-431800" rtl="0">
              <a:lnSpc>
                <a:spcPct val="115000"/>
              </a:lnSpc>
              <a:spcBef>
                <a:spcPts val="0"/>
              </a:spcBef>
              <a:spcAft>
                <a:spcPts val="0"/>
              </a:spcAft>
              <a:buSzPts val="3200"/>
              <a:buChar char="□"/>
              <a:defRPr sz="3200" i="1"/>
            </a:lvl3pPr>
            <a:lvl4pPr marL="1828800" lvl="3" indent="-431800" rtl="0">
              <a:lnSpc>
                <a:spcPct val="115000"/>
              </a:lnSpc>
              <a:spcBef>
                <a:spcPts val="0"/>
              </a:spcBef>
              <a:spcAft>
                <a:spcPts val="0"/>
              </a:spcAft>
              <a:buSzPts val="3200"/>
              <a:buChar char="□"/>
              <a:defRPr sz="3200" i="1"/>
            </a:lvl4pPr>
            <a:lvl5pPr marL="2286000" lvl="4" indent="-431800" rtl="0">
              <a:lnSpc>
                <a:spcPct val="115000"/>
              </a:lnSpc>
              <a:spcBef>
                <a:spcPts val="0"/>
              </a:spcBef>
              <a:spcAft>
                <a:spcPts val="0"/>
              </a:spcAft>
              <a:buSzPts val="3200"/>
              <a:buChar char="○"/>
              <a:defRPr sz="3200" i="1"/>
            </a:lvl5pPr>
            <a:lvl6pPr marL="2743200" lvl="5" indent="-431800" rtl="0">
              <a:lnSpc>
                <a:spcPct val="115000"/>
              </a:lnSpc>
              <a:spcBef>
                <a:spcPts val="0"/>
              </a:spcBef>
              <a:spcAft>
                <a:spcPts val="0"/>
              </a:spcAft>
              <a:buSzPts val="3200"/>
              <a:buChar char="■"/>
              <a:defRPr sz="3200" i="1"/>
            </a:lvl6pPr>
            <a:lvl7pPr marL="3200400" lvl="6" indent="-431800" rtl="0">
              <a:lnSpc>
                <a:spcPct val="115000"/>
              </a:lnSpc>
              <a:spcBef>
                <a:spcPts val="0"/>
              </a:spcBef>
              <a:spcAft>
                <a:spcPts val="0"/>
              </a:spcAft>
              <a:buSzPts val="3200"/>
              <a:buChar char="●"/>
              <a:defRPr sz="3200" i="1"/>
            </a:lvl7pPr>
            <a:lvl8pPr marL="3657600" lvl="7" indent="-431800" rtl="0">
              <a:lnSpc>
                <a:spcPct val="115000"/>
              </a:lnSpc>
              <a:spcBef>
                <a:spcPts val="0"/>
              </a:spcBef>
              <a:spcAft>
                <a:spcPts val="0"/>
              </a:spcAft>
              <a:buSzPts val="3200"/>
              <a:buChar char="○"/>
              <a:defRPr sz="3200" i="1"/>
            </a:lvl8pPr>
            <a:lvl9pPr marL="4114800" lvl="8" indent="-431800">
              <a:lnSpc>
                <a:spcPct val="115000"/>
              </a:lnSpc>
              <a:spcBef>
                <a:spcPts val="0"/>
              </a:spcBef>
              <a:spcAft>
                <a:spcPts val="0"/>
              </a:spcAft>
              <a:buSzPts val="3200"/>
              <a:buChar char="■"/>
              <a:defRPr sz="3200" i="1"/>
            </a:lvl9pPr>
          </a:lstStyle>
          <a:p>
            <a:endParaRPr/>
          </a:p>
        </p:txBody>
      </p:sp>
      <p:sp>
        <p:nvSpPr>
          <p:cNvPr id="19" name="Google Shape;19;p4"/>
          <p:cNvSpPr/>
          <p:nvPr/>
        </p:nvSpPr>
        <p:spPr>
          <a:xfrm>
            <a:off x="617750" y="603375"/>
            <a:ext cx="948000" cy="948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809196" y="854775"/>
            <a:ext cx="565108" cy="445200"/>
          </a:xfrm>
          <a:prstGeom prst="rect">
            <a:avLst/>
          </a:prstGeom>
        </p:spPr>
        <p:txBody>
          <a:bodyPr>
            <a:prstTxWarp prst="textPlain">
              <a:avLst/>
            </a:prstTxWarp>
          </a:bodyPr>
          <a:lstStyle/>
          <a:p>
            <a:pPr lvl="0" algn="ctr"/>
            <a:r>
              <a:rPr b="1" i="0">
                <a:ln>
                  <a:noFill/>
                </a:ln>
                <a:solidFill>
                  <a:srgbClr val="FFFFFF"/>
                </a:solidFill>
                <a:latin typeface="Arial"/>
              </a:rPr>
              <a:t>“</a:t>
            </a:r>
          </a:p>
        </p:txBody>
      </p:sp>
      <p:sp>
        <p:nvSpPr>
          <p:cNvPr id="21" name="Google Shape;21;p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25" name="Google Shape;25;p5"/>
          <p:cNvSpPr txBox="1">
            <a:spLocks noGrp="1"/>
          </p:cNvSpPr>
          <p:nvPr>
            <p:ph type="body" idx="1"/>
          </p:nvPr>
        </p:nvSpPr>
        <p:spPr>
          <a:xfrm>
            <a:off x="869150" y="2312925"/>
            <a:ext cx="7405800" cy="2004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a:lvl4pPr>
            <a:lvl5pPr marL="2286000" lvl="4" indent="-355600">
              <a:spcBef>
                <a:spcPts val="0"/>
              </a:spcBef>
              <a:spcAft>
                <a:spcPts val="0"/>
              </a:spcAft>
              <a:buSzPts val="2000"/>
              <a:buChar char="○"/>
              <a:defRPr/>
            </a:lvl5pPr>
            <a:lvl6pPr marL="2743200" lvl="5" indent="-355600">
              <a:spcBef>
                <a:spcPts val="0"/>
              </a:spcBef>
              <a:spcAft>
                <a:spcPts val="0"/>
              </a:spcAft>
              <a:buSzPts val="2000"/>
              <a:buChar char="■"/>
              <a:defRPr/>
            </a:lvl6pPr>
            <a:lvl7pPr marL="3200400" lvl="6" indent="-355600">
              <a:spcBef>
                <a:spcPts val="0"/>
              </a:spcBef>
              <a:spcAft>
                <a:spcPts val="0"/>
              </a:spcAft>
              <a:buSzPts val="2000"/>
              <a:buChar char="●"/>
              <a:defRPr/>
            </a:lvl7pPr>
            <a:lvl8pPr marL="3657600" lvl="7" indent="-355600">
              <a:spcBef>
                <a:spcPts val="0"/>
              </a:spcBef>
              <a:spcAft>
                <a:spcPts val="0"/>
              </a:spcAft>
              <a:buSzPts val="2000"/>
              <a:buChar char="○"/>
              <a:defRPr/>
            </a:lvl8pPr>
            <a:lvl9pPr marL="4114800" lvl="8" indent="-355600">
              <a:spcBef>
                <a:spcPts val="0"/>
              </a:spcBef>
              <a:spcAft>
                <a:spcPts val="0"/>
              </a:spcAft>
              <a:buSzPts val="2000"/>
              <a:buChar char="■"/>
              <a:defRPr/>
            </a:lvl9pPr>
          </a:lstStyle>
          <a:p>
            <a:endParaRPr/>
          </a:p>
        </p:txBody>
      </p:sp>
      <p:sp>
        <p:nvSpPr>
          <p:cNvPr id="26" name="Google Shape;26;p5"/>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sp>
        <p:nvSpPr>
          <p:cNvPr id="28" name="Google Shape;28;p6"/>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6"/>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0" name="Google Shape;30;p6"/>
          <p:cNvSpPr txBox="1">
            <a:spLocks noGrp="1"/>
          </p:cNvSpPr>
          <p:nvPr>
            <p:ph type="body" idx="1"/>
          </p:nvPr>
        </p:nvSpPr>
        <p:spPr>
          <a:xfrm>
            <a:off x="869150" y="2312925"/>
            <a:ext cx="3594600" cy="21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body" idx="2"/>
          </p:nvPr>
        </p:nvSpPr>
        <p:spPr>
          <a:xfrm>
            <a:off x="4680228" y="2312925"/>
            <a:ext cx="3594600" cy="21333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2" name="Google Shape;32;p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sp>
        <p:nvSpPr>
          <p:cNvPr id="34" name="Google Shape;34;p7"/>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7"/>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6" name="Google Shape;36;p7"/>
          <p:cNvSpPr txBox="1">
            <a:spLocks noGrp="1"/>
          </p:cNvSpPr>
          <p:nvPr>
            <p:ph type="body" idx="1"/>
          </p:nvPr>
        </p:nvSpPr>
        <p:spPr>
          <a:xfrm>
            <a:off x="869150"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7" name="Google Shape;37;p7"/>
          <p:cNvSpPr txBox="1">
            <a:spLocks noGrp="1"/>
          </p:cNvSpPr>
          <p:nvPr>
            <p:ph type="body" idx="2"/>
          </p:nvPr>
        </p:nvSpPr>
        <p:spPr>
          <a:xfrm>
            <a:off x="335673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8" name="Google Shape;38;p7"/>
          <p:cNvSpPr txBox="1">
            <a:spLocks noGrp="1"/>
          </p:cNvSpPr>
          <p:nvPr>
            <p:ph type="body" idx="3"/>
          </p:nvPr>
        </p:nvSpPr>
        <p:spPr>
          <a:xfrm>
            <a:off x="5844329" y="2312925"/>
            <a:ext cx="2366400" cy="20400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39" name="Google Shape;39;p7"/>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8"/>
          <p:cNvSpPr txBox="1">
            <a:spLocks noGrp="1"/>
          </p:cNvSpPr>
          <p:nvPr>
            <p:ph type="title"/>
          </p:nvPr>
        </p:nvSpPr>
        <p:spPr>
          <a:xfrm>
            <a:off x="869150" y="847600"/>
            <a:ext cx="5092200" cy="13602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3" name="Google Shape;43;p8"/>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0"/>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9150" y="847600"/>
            <a:ext cx="5092200" cy="13602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869150" y="2312925"/>
            <a:ext cx="7405800" cy="20040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marL="914400" lvl="1"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marL="1371600" lvl="2"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marL="1828800" lvl="3"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marL="2286000" lvl="4"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marL="2743200" lvl="5"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marL="3200400" lvl="6"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marL="3657600" lvl="7"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marL="4114800" lvl="8"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Google Shape;8;p1"/>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dk1"/>
                </a:solidFill>
                <a:latin typeface="Work Sans"/>
                <a:ea typeface="Work Sans"/>
                <a:cs typeface="Work Sans"/>
                <a:sym typeface="Work Sans"/>
              </a:defRPr>
            </a:lvl1pPr>
            <a:lvl2pPr lvl="1" algn="r">
              <a:buNone/>
              <a:defRPr sz="1300" b="1">
                <a:solidFill>
                  <a:schemeClr val="dk1"/>
                </a:solidFill>
                <a:latin typeface="Work Sans"/>
                <a:ea typeface="Work Sans"/>
                <a:cs typeface="Work Sans"/>
                <a:sym typeface="Work Sans"/>
              </a:defRPr>
            </a:lvl2pPr>
            <a:lvl3pPr lvl="2" algn="r">
              <a:buNone/>
              <a:defRPr sz="1300" b="1">
                <a:solidFill>
                  <a:schemeClr val="dk1"/>
                </a:solidFill>
                <a:latin typeface="Work Sans"/>
                <a:ea typeface="Work Sans"/>
                <a:cs typeface="Work Sans"/>
                <a:sym typeface="Work Sans"/>
              </a:defRPr>
            </a:lvl3pPr>
            <a:lvl4pPr lvl="3" algn="r">
              <a:buNone/>
              <a:defRPr sz="1300" b="1">
                <a:solidFill>
                  <a:schemeClr val="dk1"/>
                </a:solidFill>
                <a:latin typeface="Work Sans"/>
                <a:ea typeface="Work Sans"/>
                <a:cs typeface="Work Sans"/>
                <a:sym typeface="Work Sans"/>
              </a:defRPr>
            </a:lvl4pPr>
            <a:lvl5pPr lvl="4" algn="r">
              <a:buNone/>
              <a:defRPr sz="1300" b="1">
                <a:solidFill>
                  <a:schemeClr val="dk1"/>
                </a:solidFill>
                <a:latin typeface="Work Sans"/>
                <a:ea typeface="Work Sans"/>
                <a:cs typeface="Work Sans"/>
                <a:sym typeface="Work Sans"/>
              </a:defRPr>
            </a:lvl5pPr>
            <a:lvl6pPr lvl="5" algn="r">
              <a:buNone/>
              <a:defRPr sz="1300" b="1">
                <a:solidFill>
                  <a:schemeClr val="dk1"/>
                </a:solidFill>
                <a:latin typeface="Work Sans"/>
                <a:ea typeface="Work Sans"/>
                <a:cs typeface="Work Sans"/>
                <a:sym typeface="Work Sans"/>
              </a:defRPr>
            </a:lvl6pPr>
            <a:lvl7pPr lvl="6" algn="r">
              <a:buNone/>
              <a:defRPr sz="1300" b="1">
                <a:solidFill>
                  <a:schemeClr val="dk1"/>
                </a:solidFill>
                <a:latin typeface="Work Sans"/>
                <a:ea typeface="Work Sans"/>
                <a:cs typeface="Work Sans"/>
                <a:sym typeface="Work Sans"/>
              </a:defRPr>
            </a:lvl7pPr>
            <a:lvl8pPr lvl="7" algn="r">
              <a:buNone/>
              <a:defRPr sz="1300" b="1">
                <a:solidFill>
                  <a:schemeClr val="dk1"/>
                </a:solidFill>
                <a:latin typeface="Work Sans"/>
                <a:ea typeface="Work Sans"/>
                <a:cs typeface="Work Sans"/>
                <a:sym typeface="Work Sans"/>
              </a:defRPr>
            </a:lvl8pPr>
            <a:lvl9pPr lvl="8" algn="r">
              <a:buNone/>
              <a:defRPr sz="1300" b="1">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pic>
        <p:nvPicPr>
          <p:cNvPr id="9" name="Picture 8">
            <a:extLst>
              <a:ext uri="{FF2B5EF4-FFF2-40B4-BE49-F238E27FC236}">
                <a16:creationId xmlns:a16="http://schemas.microsoft.com/office/drawing/2014/main" id="{2774C925-015D-41CC-AA60-CECB086CE09B}"/>
              </a:ext>
            </a:extLst>
          </p:cNvPr>
          <p:cNvPicPr>
            <a:picLocks noChangeAspect="1"/>
          </p:cNvPicPr>
          <p:nvPr userDrawn="1"/>
        </p:nvPicPr>
        <p:blipFill>
          <a:blip r:embed="rId10"/>
          <a:stretch>
            <a:fillRect/>
          </a:stretch>
        </p:blipFill>
        <p:spPr>
          <a:xfrm>
            <a:off x="411950" y="412124"/>
            <a:ext cx="914400" cy="193184"/>
          </a:xfrm>
          <a:prstGeom prst="rect">
            <a:avLst/>
          </a:prstGeom>
        </p:spPr>
      </p:pic>
      <p:pic>
        <p:nvPicPr>
          <p:cNvPr id="3" name="Picture 2">
            <a:extLst>
              <a:ext uri="{FF2B5EF4-FFF2-40B4-BE49-F238E27FC236}">
                <a16:creationId xmlns:a16="http://schemas.microsoft.com/office/drawing/2014/main" id="{A5847196-975A-4D1E-82B0-48B5201816B4}"/>
              </a:ext>
            </a:extLst>
          </p:cNvPr>
          <p:cNvPicPr>
            <a:picLocks noChangeAspect="1"/>
          </p:cNvPicPr>
          <p:nvPr userDrawn="1"/>
        </p:nvPicPr>
        <p:blipFill>
          <a:blip r:embed="rId11"/>
          <a:stretch>
            <a:fillRect/>
          </a:stretch>
        </p:blipFill>
        <p:spPr>
          <a:xfrm>
            <a:off x="8151967" y="412124"/>
            <a:ext cx="563764" cy="49188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7.jpg"/><Relationship Id="rId7" Type="http://schemas.openxmlformats.org/officeDocument/2006/relationships/image" Target="../media/image30.png"/><Relationship Id="rId2" Type="http://schemas.openxmlformats.org/officeDocument/2006/relationships/image" Target="../media/image26.jpg"/><Relationship Id="rId1" Type="http://schemas.openxmlformats.org/officeDocument/2006/relationships/slideLayout" Target="../slideLayouts/slideLayout8.xml"/><Relationship Id="rId6" Type="http://schemas.openxmlformats.org/officeDocument/2006/relationships/image" Target="../media/image32.svg"/><Relationship Id="rId5" Type="http://schemas.openxmlformats.org/officeDocument/2006/relationships/image" Target="../media/image29.pn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8.svg"/><Relationship Id="rId2"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6.sv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sv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613893" y="1026543"/>
            <a:ext cx="7363371" cy="2691550"/>
          </a:xfrm>
          <a:prstGeom prst="rect">
            <a:avLst/>
          </a:prstGeom>
        </p:spPr>
        <p:txBody>
          <a:bodyPr spcFirstLastPara="1" wrap="square" lIns="91425" tIns="91425" rIns="91425" bIns="91425" anchor="b" anchorCtr="0">
            <a:noAutofit/>
          </a:bodyPr>
          <a:lstStyle/>
          <a:p>
            <a:pPr marL="0" marR="0" indent="457200">
              <a:lnSpc>
                <a:spcPct val="107000"/>
              </a:lnSpc>
              <a:spcBef>
                <a:spcPts val="300"/>
              </a:spcBef>
              <a:spcAft>
                <a:spcPts val="300"/>
              </a:spcAft>
            </a:pPr>
            <a:r>
              <a:rPr lang="vi-VN" sz="3200" dirty="0"/>
              <a:t> </a:t>
            </a:r>
            <a:r>
              <a:rPr lang="en-US" sz="3200" dirty="0"/>
              <a:t/>
            </a:r>
            <a:br>
              <a:rPr lang="en-US" sz="3200" dirty="0"/>
            </a:br>
            <a:r>
              <a:rPr lang="vi-VN" sz="3200" dirty="0"/>
              <a:t>Chương 2</a:t>
            </a:r>
            <a:r>
              <a:rPr lang="en-US" sz="3200" dirty="0"/>
              <a:t/>
            </a:r>
            <a:br>
              <a:rPr lang="en-US" sz="3200" dirty="0"/>
            </a:br>
            <a:r>
              <a:rPr lang="vi-VN" sz="3200" dirty="0"/>
              <a:t>ĐẢNG LÃNH ĐẠO HAI CUỘC KHÁNG </a:t>
            </a:r>
            <a:r>
              <a:rPr lang="vi-VN" sz="3200" dirty="0" smtClean="0"/>
              <a:t>CHIẾN</a:t>
            </a:r>
            <a:r>
              <a:rPr lang="en-US" sz="3200" dirty="0" smtClean="0"/>
              <a:t>,</a:t>
            </a:r>
            <a:r>
              <a:rPr lang="vi-VN" sz="3200" dirty="0" smtClean="0"/>
              <a:t> </a:t>
            </a:r>
            <a:r>
              <a:rPr lang="en-US" sz="3200" dirty="0" smtClean="0"/>
              <a:t>HOÀN THÀNH GIẢI PHÓNG DÂN TỘC</a:t>
            </a:r>
            <a:r>
              <a:rPr lang="vi-VN" sz="3200" dirty="0" smtClean="0"/>
              <a:t>, </a:t>
            </a:r>
            <a:r>
              <a:rPr lang="vi-VN" sz="3200" dirty="0"/>
              <a:t>THỐNG NHẤT ĐẤT NƯỚC (1945 - 1975)</a:t>
            </a:r>
            <a:endParaRPr lang="en-US" sz="3200" dirty="0"/>
          </a:p>
        </p:txBody>
      </p:sp>
      <p:grpSp>
        <p:nvGrpSpPr>
          <p:cNvPr id="59" name="Google Shape;59;p12"/>
          <p:cNvGrpSpPr/>
          <p:nvPr/>
        </p:nvGrpSpPr>
        <p:grpSpPr>
          <a:xfrm>
            <a:off x="7132718" y="371069"/>
            <a:ext cx="1258835" cy="1310947"/>
            <a:chOff x="5970800" y="1619250"/>
            <a:chExt cx="428650" cy="456725"/>
          </a:xfrm>
        </p:grpSpPr>
        <p:sp>
          <p:nvSpPr>
            <p:cNvPr id="60" name="Google Shape;60;p12"/>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2"/>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2"/>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2"/>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995900" y="1729408"/>
            <a:ext cx="5152200" cy="1914949"/>
          </a:xfrm>
          <a:prstGeom prst="rect">
            <a:avLst/>
          </a:prstGeom>
        </p:spPr>
        <p:txBody>
          <a:bodyPr spcFirstLastPara="1" wrap="square" lIns="91425" tIns="91425" rIns="91425" bIns="91425" anchor="t" anchorCtr="0">
            <a:noAutofit/>
          </a:bodyPr>
          <a:lstStyle/>
          <a:p>
            <a:pPr marL="0" marR="0" indent="0" algn="just">
              <a:lnSpc>
                <a:spcPct val="107000"/>
              </a:lnSpc>
              <a:spcBef>
                <a:spcPts val="300"/>
              </a:spcBef>
              <a:spcAft>
                <a:spcPts val="300"/>
              </a:spcAft>
              <a:buNone/>
              <a:tabLst>
                <a:tab pos="3960495" algn="l"/>
              </a:tabLst>
            </a:pPr>
            <a:r>
              <a:rPr lang="vi-VN" sz="1800" dirty="0"/>
              <a:t>Tình hình đó đã đặt nền độc lập và chính quyền cách mạng non trẻ của Việt Nam trước tình thế “như ngàn cân treo sợi tóc”, cùng một lúc phải đối phó với nạn đói, nạn dốt và bọn thù trong, giặc ngoài.</a:t>
            </a:r>
            <a:endParaRPr lang="en-US" sz="1800" dirty="0"/>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4" name="TextBox 3">
            <a:extLst>
              <a:ext uri="{FF2B5EF4-FFF2-40B4-BE49-F238E27FC236}">
                <a16:creationId xmlns:a16="http://schemas.microsoft.com/office/drawing/2014/main" id="{E833287D-C075-416A-A21E-1D2D89BDB35D}"/>
              </a:ext>
            </a:extLst>
          </p:cNvPr>
          <p:cNvSpPr txBox="1"/>
          <p:nvPr/>
        </p:nvSpPr>
        <p:spPr>
          <a:xfrm>
            <a:off x="1515223" y="790330"/>
            <a:ext cx="6918626" cy="430887"/>
          </a:xfrm>
          <a:prstGeom prst="rect">
            <a:avLst/>
          </a:prstGeom>
          <a:noFill/>
        </p:spPr>
        <p:txBody>
          <a:bodyPr wrap="square">
            <a:spAutoFit/>
          </a:bodyPr>
          <a:lstStyle/>
          <a:p>
            <a:r>
              <a:rPr lang="vi-VN" sz="2200" b="1" dirty="0">
                <a:solidFill>
                  <a:srgbClr val="FF0000"/>
                </a:solidFill>
                <a:latin typeface="Work Sans" pitchFamily="2" charset="0"/>
              </a:rPr>
              <a:t>Tình hình Việt Nam sau Cách mạng tháng Tám</a:t>
            </a:r>
            <a:endParaRPr lang="en-US" sz="2200" b="1" dirty="0">
              <a:solidFill>
                <a:srgbClr val="FF0000"/>
              </a:solidFill>
              <a:latin typeface="Work Sans" pitchFamily="2" charset="0"/>
            </a:endParaRPr>
          </a:p>
        </p:txBody>
      </p:sp>
    </p:spTree>
    <p:extLst>
      <p:ext uri="{BB962C8B-B14F-4D97-AF65-F5344CB8AC3E}">
        <p14:creationId xmlns:p14="http://schemas.microsoft.com/office/powerpoint/2010/main" val="452027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3">
            <a:extLst>
              <a:ext uri="{FF2B5EF4-FFF2-40B4-BE49-F238E27FC236}">
                <a16:creationId xmlns:a16="http://schemas.microsoft.com/office/drawing/2014/main" id="{620749E7-D924-421B-9161-BC19909AF0D3}"/>
              </a:ext>
            </a:extLst>
          </p:cNvPr>
          <p:cNvSpPr/>
          <p:nvPr/>
        </p:nvSpPr>
        <p:spPr>
          <a:xfrm>
            <a:off x="381574" y="1837249"/>
            <a:ext cx="4454631" cy="266138"/>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sp>
        <p:nvSpPr>
          <p:cNvPr id="4" name="Slide Number Placeholder 3">
            <a:extLst>
              <a:ext uri="{FF2B5EF4-FFF2-40B4-BE49-F238E27FC236}">
                <a16:creationId xmlns:a16="http://schemas.microsoft.com/office/drawing/2014/main" id="{BE57EB28-247C-4EF9-8EF4-337BB1040D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Title 1">
            <a:extLst>
              <a:ext uri="{FF2B5EF4-FFF2-40B4-BE49-F238E27FC236}">
                <a16:creationId xmlns:a16="http://schemas.microsoft.com/office/drawing/2014/main" id="{3EE763C7-846D-4E14-82F8-C3171ED6DFF8}"/>
              </a:ext>
            </a:extLst>
          </p:cNvPr>
          <p:cNvSpPr>
            <a:spLocks noGrp="1"/>
          </p:cNvSpPr>
          <p:nvPr>
            <p:ph type="title"/>
          </p:nvPr>
        </p:nvSpPr>
        <p:spPr>
          <a:xfrm>
            <a:off x="726175" y="793629"/>
            <a:ext cx="6903250" cy="525649"/>
          </a:xfrm>
        </p:spPr>
        <p:txBody>
          <a:bodyPr/>
          <a:lstStyle/>
          <a:p>
            <a:r>
              <a:rPr lang="vi-VN" sz="2200" dirty="0">
                <a:solidFill>
                  <a:srgbClr val="FF0000"/>
                </a:solidFill>
              </a:rPr>
              <a:t>Xây dựng chế độ mới và chính quyền cách mạng</a:t>
            </a:r>
            <a:endParaRPr lang="en-US" sz="2200" dirty="0">
              <a:solidFill>
                <a:srgbClr val="FF0000"/>
              </a:solidFill>
            </a:endParaRPr>
          </a:p>
        </p:txBody>
      </p:sp>
      <p:graphicFrame>
        <p:nvGraphicFramePr>
          <p:cNvPr id="45" name="Diagram 44">
            <a:extLst>
              <a:ext uri="{FF2B5EF4-FFF2-40B4-BE49-F238E27FC236}">
                <a16:creationId xmlns:a16="http://schemas.microsoft.com/office/drawing/2014/main" id="{3317EC92-C728-430C-8604-DB457CEB689A}"/>
              </a:ext>
            </a:extLst>
          </p:cNvPr>
          <p:cNvGraphicFramePr/>
          <p:nvPr>
            <p:extLst>
              <p:ext uri="{D42A27DB-BD31-4B8C-83A1-F6EECF244321}">
                <p14:modId xmlns:p14="http://schemas.microsoft.com/office/powerpoint/2010/main" val="1963106747"/>
              </p:ext>
            </p:extLst>
          </p:nvPr>
        </p:nvGraphicFramePr>
        <p:xfrm>
          <a:off x="2843871" y="1111382"/>
          <a:ext cx="6142383" cy="3478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6" name="Picture 2">
            <a:extLst>
              <a:ext uri="{FF2B5EF4-FFF2-40B4-BE49-F238E27FC236}">
                <a16:creationId xmlns:a16="http://schemas.microsoft.com/office/drawing/2014/main" id="{D7B0169A-DB0F-4FC2-B2FF-807943F715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175" y="2300187"/>
            <a:ext cx="3120268" cy="2049683"/>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7" name="Group 2">
            <a:extLst>
              <a:ext uri="{FF2B5EF4-FFF2-40B4-BE49-F238E27FC236}">
                <a16:creationId xmlns:a16="http://schemas.microsoft.com/office/drawing/2014/main" id="{F0C61F80-0153-409B-9410-792630CA9E4D}"/>
              </a:ext>
            </a:extLst>
          </p:cNvPr>
          <p:cNvGrpSpPr/>
          <p:nvPr/>
        </p:nvGrpSpPr>
        <p:grpSpPr>
          <a:xfrm>
            <a:off x="381574" y="1469773"/>
            <a:ext cx="4443074" cy="324068"/>
            <a:chOff x="0" y="0"/>
            <a:chExt cx="3952468" cy="386602"/>
          </a:xfrm>
        </p:grpSpPr>
        <p:sp>
          <p:nvSpPr>
            <p:cNvPr id="48" name="Freeform 3">
              <a:extLst>
                <a:ext uri="{FF2B5EF4-FFF2-40B4-BE49-F238E27FC236}">
                  <a16:creationId xmlns:a16="http://schemas.microsoft.com/office/drawing/2014/main" id="{6F78B286-A9A0-4C61-A5AD-F14019DCBDC8}"/>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49" name="Google Shape;177;p23">
            <a:extLst>
              <a:ext uri="{FF2B5EF4-FFF2-40B4-BE49-F238E27FC236}">
                <a16:creationId xmlns:a16="http://schemas.microsoft.com/office/drawing/2014/main" id="{211836AE-7DBF-4138-B3DE-F9537FCF3104}"/>
              </a:ext>
            </a:extLst>
          </p:cNvPr>
          <p:cNvSpPr txBox="1">
            <a:spLocks/>
          </p:cNvSpPr>
          <p:nvPr/>
        </p:nvSpPr>
        <p:spPr>
          <a:xfrm>
            <a:off x="635870" y="1354149"/>
            <a:ext cx="3956627" cy="7871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fontAlgn="base">
              <a:spcBef>
                <a:spcPct val="0"/>
              </a:spcBef>
              <a:spcAft>
                <a:spcPct val="0"/>
              </a:spcAft>
            </a:pPr>
            <a:r>
              <a:rPr lang="en-US" sz="1800" dirty="0" err="1"/>
              <a:t>Chủ</a:t>
            </a:r>
            <a:r>
              <a:rPr lang="en-US" sz="1800" dirty="0"/>
              <a:t> </a:t>
            </a:r>
            <a:r>
              <a:rPr lang="en-US" sz="1800" dirty="0" err="1"/>
              <a:t>trương</a:t>
            </a:r>
            <a:r>
              <a:rPr lang="en-US" sz="1800" dirty="0"/>
              <a:t> </a:t>
            </a:r>
            <a:r>
              <a:rPr lang="en-US" sz="1800" dirty="0" err="1"/>
              <a:t>kháng</a:t>
            </a:r>
            <a:r>
              <a:rPr lang="en-US" sz="1800" dirty="0"/>
              <a:t> </a:t>
            </a:r>
            <a:r>
              <a:rPr lang="en-US" sz="1800" dirty="0" err="1"/>
              <a:t>chiến</a:t>
            </a:r>
            <a:r>
              <a:rPr lang="en-US" sz="1800" dirty="0"/>
              <a:t> </a:t>
            </a:r>
            <a:r>
              <a:rPr lang="en-US" sz="1800" dirty="0" err="1"/>
              <a:t>kiến</a:t>
            </a:r>
            <a:r>
              <a:rPr lang="en-US" sz="1800" dirty="0"/>
              <a:t> </a:t>
            </a:r>
            <a:r>
              <a:rPr lang="en-US" sz="1800" dirty="0" err="1"/>
              <a:t>quốc</a:t>
            </a:r>
            <a:r>
              <a:rPr lang="en-US" sz="1800" dirty="0"/>
              <a:t> </a:t>
            </a:r>
            <a:r>
              <a:rPr lang="en-US" sz="1800" dirty="0" err="1"/>
              <a:t>của</a:t>
            </a:r>
            <a:r>
              <a:rPr lang="en-US" sz="1800" dirty="0"/>
              <a:t> </a:t>
            </a:r>
            <a:r>
              <a:rPr lang="en-US" sz="1800" dirty="0" err="1"/>
              <a:t>Đảng</a:t>
            </a:r>
            <a:r>
              <a:rPr lang="en-US" sz="1800" dirty="0"/>
              <a:t> </a:t>
            </a:r>
            <a:r>
              <a:rPr lang="en-US" sz="1800" dirty="0" err="1"/>
              <a:t>ngày</a:t>
            </a:r>
            <a:r>
              <a:rPr lang="en-US" sz="1800" dirty="0"/>
              <a:t> 25/11/1945</a:t>
            </a:r>
          </a:p>
        </p:txBody>
      </p:sp>
    </p:spTree>
    <p:extLst>
      <p:ext uri="{BB962C8B-B14F-4D97-AF65-F5344CB8AC3E}">
        <p14:creationId xmlns:p14="http://schemas.microsoft.com/office/powerpoint/2010/main" val="3178255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heel(1)">
                                      <p:cBhvr>
                                        <p:cTn id="7" dur="2000"/>
                                        <p:tgtEl>
                                          <p:spTgt spid="45"/>
                                        </p:tgtEl>
                                      </p:cBhvr>
                                    </p:animEffect>
                                  </p:childTnLst>
                                </p:cTn>
                              </p:par>
                            </p:childTnLst>
                          </p:cTn>
                        </p:par>
                        <p:par>
                          <p:cTn id="8" fill="hold">
                            <p:stCondLst>
                              <p:cond delay="2000"/>
                            </p:stCondLst>
                            <p:childTnLst>
                              <p:par>
                                <p:cTn id="9" presetID="16" presetClass="entr" presetSubtype="21"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arn(inVertical)">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172358D-B877-43CA-9AF1-AE8C99B56F16}"/>
              </a:ext>
            </a:extLst>
          </p:cNvPr>
          <p:cNvSpPr txBox="1">
            <a:spLocks/>
          </p:cNvSpPr>
          <p:nvPr/>
        </p:nvSpPr>
        <p:spPr>
          <a:xfrm>
            <a:off x="726175" y="793629"/>
            <a:ext cx="6903250" cy="525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vi-VN" sz="2200" dirty="0">
                <a:solidFill>
                  <a:srgbClr val="FF0000"/>
                </a:solidFill>
              </a:rPr>
              <a:t>Xây dựng chế độ mới và chính quyền cách mạng</a:t>
            </a:r>
            <a:endParaRPr lang="en-US" sz="2200" dirty="0">
              <a:solidFill>
                <a:srgbClr val="FF0000"/>
              </a:solidFill>
            </a:endParaRPr>
          </a:p>
        </p:txBody>
      </p:sp>
      <p:sp>
        <p:nvSpPr>
          <p:cNvPr id="5" name="TextBox 4">
            <a:extLst>
              <a:ext uri="{FF2B5EF4-FFF2-40B4-BE49-F238E27FC236}">
                <a16:creationId xmlns:a16="http://schemas.microsoft.com/office/drawing/2014/main" id="{07C96FA8-059E-475D-8023-80DA8BD3E0AD}"/>
              </a:ext>
            </a:extLst>
          </p:cNvPr>
          <p:cNvSpPr txBox="1"/>
          <p:nvPr/>
        </p:nvSpPr>
        <p:spPr>
          <a:xfrm>
            <a:off x="932596" y="2048530"/>
            <a:ext cx="4572000" cy="523220"/>
          </a:xfrm>
          <a:prstGeom prst="rect">
            <a:avLst/>
          </a:prstGeom>
          <a:noFill/>
        </p:spPr>
        <p:txBody>
          <a:bodyPr wrap="square">
            <a:spAutoFit/>
          </a:bodyPr>
          <a:lstStyle/>
          <a:p>
            <a:r>
              <a:rPr lang="en-US" dirty="0" err="1">
                <a:latin typeface="Work Sans Light" pitchFamily="2" charset="0"/>
              </a:rPr>
              <a:t>Mục</a:t>
            </a:r>
            <a:r>
              <a:rPr lang="en-US" dirty="0">
                <a:latin typeface="Work Sans Light" pitchFamily="2" charset="0"/>
              </a:rPr>
              <a:t> </a:t>
            </a:r>
            <a:r>
              <a:rPr lang="en-US" dirty="0" err="1">
                <a:latin typeface="Work Sans Light" pitchFamily="2" charset="0"/>
              </a:rPr>
              <a:t>tiêu</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tộc</a:t>
            </a:r>
            <a:r>
              <a:rPr lang="en-US" dirty="0">
                <a:latin typeface="Work Sans Light" pitchFamily="2" charset="0"/>
              </a:rPr>
              <a:t> </a:t>
            </a:r>
            <a:r>
              <a:rPr lang="en-US" dirty="0" err="1">
                <a:latin typeface="Work Sans Light" pitchFamily="2" charset="0"/>
              </a:rPr>
              <a:t>giải</a:t>
            </a:r>
            <a:r>
              <a:rPr lang="en-US" dirty="0">
                <a:latin typeface="Work Sans Light" pitchFamily="2" charset="0"/>
              </a:rPr>
              <a:t> </a:t>
            </a:r>
            <a:r>
              <a:rPr lang="en-US" dirty="0" err="1">
                <a:latin typeface="Work Sans Light" pitchFamily="2" charset="0"/>
              </a:rPr>
              <a:t>phóng</a:t>
            </a:r>
            <a:endParaRPr lang="en-US" dirty="0">
              <a:latin typeface="Work Sans Light" pitchFamily="2" charset="0"/>
            </a:endParaRPr>
          </a:p>
          <a:p>
            <a:r>
              <a:rPr lang="en-US" dirty="0">
                <a:latin typeface="Work Sans Light" pitchFamily="2" charset="0"/>
              </a:rPr>
              <a:t>“</a:t>
            </a:r>
            <a:r>
              <a:rPr lang="en-US" dirty="0" err="1">
                <a:latin typeface="Work Sans Light" pitchFamily="2" charset="0"/>
              </a:rPr>
              <a:t>Dân</a:t>
            </a:r>
            <a:r>
              <a:rPr lang="en-US" dirty="0">
                <a:latin typeface="Work Sans Light" pitchFamily="2" charset="0"/>
              </a:rPr>
              <a:t> </a:t>
            </a:r>
            <a:r>
              <a:rPr lang="en-US" dirty="0" err="1">
                <a:latin typeface="Work Sans Light" pitchFamily="2" charset="0"/>
              </a:rPr>
              <a:t>tộc</a:t>
            </a:r>
            <a:r>
              <a:rPr lang="en-US" dirty="0">
                <a:latin typeface="Work Sans Light" pitchFamily="2" charset="0"/>
              </a:rPr>
              <a:t> là </a:t>
            </a:r>
            <a:r>
              <a:rPr lang="en-US" dirty="0" err="1">
                <a:latin typeface="Work Sans Light" pitchFamily="2" charset="0"/>
              </a:rPr>
              <a:t>trên</a:t>
            </a:r>
            <a:r>
              <a:rPr lang="en-US" dirty="0">
                <a:latin typeface="Work Sans Light" pitchFamily="2" charset="0"/>
              </a:rPr>
              <a:t> </a:t>
            </a:r>
            <a:r>
              <a:rPr lang="en-US" dirty="0" err="1">
                <a:latin typeface="Work Sans Light" pitchFamily="2" charset="0"/>
              </a:rPr>
              <a:t>hết</a:t>
            </a:r>
            <a:r>
              <a:rPr lang="en-US" dirty="0">
                <a:latin typeface="Work Sans Light" pitchFamily="2" charset="0"/>
              </a:rPr>
              <a:t>, </a:t>
            </a:r>
            <a:r>
              <a:rPr lang="en-US" dirty="0" err="1">
                <a:latin typeface="Work Sans Light" pitchFamily="2" charset="0"/>
              </a:rPr>
              <a:t>tổ</a:t>
            </a:r>
            <a:r>
              <a:rPr lang="en-US" dirty="0">
                <a:latin typeface="Work Sans Light" pitchFamily="2" charset="0"/>
              </a:rPr>
              <a:t> </a:t>
            </a:r>
            <a:r>
              <a:rPr lang="en-US" dirty="0" err="1">
                <a:latin typeface="Work Sans Light" pitchFamily="2" charset="0"/>
              </a:rPr>
              <a:t>quốc</a:t>
            </a:r>
            <a:r>
              <a:rPr lang="en-US" dirty="0">
                <a:latin typeface="Work Sans Light" pitchFamily="2" charset="0"/>
              </a:rPr>
              <a:t> là </a:t>
            </a:r>
            <a:r>
              <a:rPr lang="en-US" dirty="0" err="1">
                <a:latin typeface="Work Sans Light" pitchFamily="2" charset="0"/>
              </a:rPr>
              <a:t>trên</a:t>
            </a:r>
            <a:r>
              <a:rPr lang="en-US" dirty="0">
                <a:latin typeface="Work Sans Light" pitchFamily="2" charset="0"/>
              </a:rPr>
              <a:t> </a:t>
            </a:r>
            <a:r>
              <a:rPr lang="en-US" dirty="0" err="1">
                <a:latin typeface="Work Sans Light" pitchFamily="2" charset="0"/>
              </a:rPr>
              <a:t>hết</a:t>
            </a:r>
            <a:r>
              <a:rPr lang="en-US" dirty="0">
                <a:latin typeface="Work Sans Light" pitchFamily="2" charset="0"/>
              </a:rPr>
              <a:t>”</a:t>
            </a:r>
          </a:p>
        </p:txBody>
      </p:sp>
      <p:sp>
        <p:nvSpPr>
          <p:cNvPr id="6" name="Title 1">
            <a:extLst>
              <a:ext uri="{FF2B5EF4-FFF2-40B4-BE49-F238E27FC236}">
                <a16:creationId xmlns:a16="http://schemas.microsoft.com/office/drawing/2014/main" id="{8C06CC04-BDBC-49FE-B47D-38F94633D629}"/>
              </a:ext>
            </a:extLst>
          </p:cNvPr>
          <p:cNvSpPr txBox="1">
            <a:spLocks/>
          </p:cNvSpPr>
          <p:nvPr/>
        </p:nvSpPr>
        <p:spPr>
          <a:xfrm>
            <a:off x="726174" y="2701662"/>
            <a:ext cx="2494103" cy="3693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800" dirty="0" err="1"/>
              <a:t>Xác</a:t>
            </a:r>
            <a:r>
              <a:rPr lang="en-US" sz="1800" dirty="0"/>
              <a:t> </a:t>
            </a:r>
            <a:r>
              <a:rPr lang="en-US" sz="1800" dirty="0" err="1"/>
              <a:t>định</a:t>
            </a:r>
            <a:r>
              <a:rPr lang="en-US" sz="1800" dirty="0"/>
              <a:t> </a:t>
            </a:r>
            <a:r>
              <a:rPr lang="en-US" sz="1800" dirty="0" err="1"/>
              <a:t>kẻ</a:t>
            </a:r>
            <a:r>
              <a:rPr lang="en-US" sz="1800" dirty="0"/>
              <a:t> </a:t>
            </a:r>
            <a:r>
              <a:rPr lang="en-US" sz="1800" dirty="0" err="1"/>
              <a:t>thù</a:t>
            </a:r>
            <a:endParaRPr lang="en-US" sz="1800" dirty="0"/>
          </a:p>
        </p:txBody>
      </p:sp>
      <p:sp>
        <p:nvSpPr>
          <p:cNvPr id="7" name="TextBox 6">
            <a:extLst>
              <a:ext uri="{FF2B5EF4-FFF2-40B4-BE49-F238E27FC236}">
                <a16:creationId xmlns:a16="http://schemas.microsoft.com/office/drawing/2014/main" id="{2CB84322-227C-4FDF-9488-D668A982D820}"/>
              </a:ext>
            </a:extLst>
          </p:cNvPr>
          <p:cNvSpPr txBox="1"/>
          <p:nvPr/>
        </p:nvSpPr>
        <p:spPr>
          <a:xfrm>
            <a:off x="726174" y="3200906"/>
            <a:ext cx="3979379" cy="830997"/>
          </a:xfrm>
          <a:prstGeom prst="rect">
            <a:avLst/>
          </a:prstGeom>
          <a:noFill/>
        </p:spPr>
        <p:txBody>
          <a:bodyPr wrap="square" rtlCol="0">
            <a:spAutoFit/>
          </a:bodyPr>
          <a:lstStyle/>
          <a:p>
            <a:pPr algn="ctr"/>
            <a:r>
              <a:rPr lang="en-US" sz="1600" dirty="0">
                <a:latin typeface="Work Sans Light" pitchFamily="2" charset="0"/>
              </a:rPr>
              <a:t>“</a:t>
            </a:r>
            <a:r>
              <a:rPr lang="en-US" sz="1600" dirty="0" err="1">
                <a:latin typeface="Work Sans Light" pitchFamily="2" charset="0"/>
              </a:rPr>
              <a:t>Kẻ</a:t>
            </a:r>
            <a:r>
              <a:rPr lang="en-US" sz="1600" dirty="0">
                <a:latin typeface="Work Sans Light" pitchFamily="2" charset="0"/>
              </a:rPr>
              <a:t> </a:t>
            </a:r>
            <a:r>
              <a:rPr lang="en-US" sz="1600" dirty="0" err="1">
                <a:latin typeface="Work Sans Light" pitchFamily="2" charset="0"/>
              </a:rPr>
              <a:t>thù</a:t>
            </a:r>
            <a:r>
              <a:rPr lang="en-US" sz="1600" dirty="0">
                <a:latin typeface="Work Sans Light" pitchFamily="2" charset="0"/>
              </a:rPr>
              <a:t> </a:t>
            </a:r>
            <a:r>
              <a:rPr lang="en-US" sz="1600" dirty="0" err="1">
                <a:latin typeface="Work Sans Light" pitchFamily="2" charset="0"/>
              </a:rPr>
              <a:t>chính</a:t>
            </a:r>
            <a:r>
              <a:rPr lang="en-US" sz="1600" dirty="0">
                <a:latin typeface="Work Sans Light" pitchFamily="2" charset="0"/>
              </a:rPr>
              <a:t> </a:t>
            </a:r>
            <a:r>
              <a:rPr lang="en-US" sz="1600" dirty="0" err="1">
                <a:latin typeface="Work Sans Light" pitchFamily="2" charset="0"/>
              </a:rPr>
              <a:t>của</a:t>
            </a:r>
            <a:r>
              <a:rPr lang="en-US" sz="1600" dirty="0">
                <a:latin typeface="Work Sans Light" pitchFamily="2" charset="0"/>
              </a:rPr>
              <a:t> ta </a:t>
            </a:r>
            <a:r>
              <a:rPr lang="en-US" sz="1600" dirty="0" err="1">
                <a:latin typeface="Work Sans Light" pitchFamily="2" charset="0"/>
              </a:rPr>
              <a:t>lúc</a:t>
            </a:r>
            <a:r>
              <a:rPr lang="en-US" sz="1600" dirty="0">
                <a:latin typeface="Work Sans Light" pitchFamily="2" charset="0"/>
              </a:rPr>
              <a:t> </a:t>
            </a:r>
            <a:r>
              <a:rPr lang="en-US" sz="1600" dirty="0" err="1">
                <a:latin typeface="Work Sans Light" pitchFamily="2" charset="0"/>
              </a:rPr>
              <a:t>này</a:t>
            </a:r>
            <a:r>
              <a:rPr lang="en-US" sz="1600" dirty="0">
                <a:latin typeface="Work Sans Light" pitchFamily="2" charset="0"/>
              </a:rPr>
              <a:t> </a:t>
            </a:r>
            <a:r>
              <a:rPr lang="en-US" sz="1600" dirty="0" err="1">
                <a:latin typeface="Work Sans Light" pitchFamily="2" charset="0"/>
              </a:rPr>
              <a:t>là</a:t>
            </a:r>
            <a:r>
              <a:rPr lang="en-US" sz="1600" dirty="0">
                <a:latin typeface="Work Sans Light" pitchFamily="2" charset="0"/>
              </a:rPr>
              <a:t> </a:t>
            </a:r>
            <a:r>
              <a:rPr lang="en-US" sz="1600" dirty="0" err="1">
                <a:latin typeface="Work Sans Light" pitchFamily="2" charset="0"/>
              </a:rPr>
              <a:t>thực</a:t>
            </a:r>
            <a:r>
              <a:rPr lang="en-US" sz="1600" dirty="0">
                <a:latin typeface="Work Sans Light" pitchFamily="2" charset="0"/>
              </a:rPr>
              <a:t> </a:t>
            </a:r>
            <a:r>
              <a:rPr lang="en-US" sz="1600" dirty="0" err="1">
                <a:latin typeface="Work Sans Light" pitchFamily="2" charset="0"/>
              </a:rPr>
              <a:t>dân</a:t>
            </a:r>
            <a:r>
              <a:rPr lang="en-US" sz="1600" dirty="0">
                <a:latin typeface="Work Sans Light" pitchFamily="2" charset="0"/>
              </a:rPr>
              <a:t> </a:t>
            </a:r>
            <a:r>
              <a:rPr lang="en-US" sz="1600" dirty="0" err="1">
                <a:latin typeface="Work Sans Light" pitchFamily="2" charset="0"/>
              </a:rPr>
              <a:t>Pháp</a:t>
            </a:r>
            <a:r>
              <a:rPr lang="en-US" sz="1600" dirty="0">
                <a:latin typeface="Work Sans Light" pitchFamily="2" charset="0"/>
              </a:rPr>
              <a:t> </a:t>
            </a:r>
            <a:r>
              <a:rPr lang="en-US" sz="1600" dirty="0" err="1">
                <a:latin typeface="Work Sans Light" pitchFamily="2" charset="0"/>
              </a:rPr>
              <a:t>xâm</a:t>
            </a:r>
            <a:r>
              <a:rPr lang="en-US" sz="1600" dirty="0">
                <a:latin typeface="Work Sans Light" pitchFamily="2" charset="0"/>
              </a:rPr>
              <a:t> </a:t>
            </a:r>
            <a:r>
              <a:rPr lang="en-US" sz="1600" dirty="0" err="1">
                <a:latin typeface="Work Sans Light" pitchFamily="2" charset="0"/>
              </a:rPr>
              <a:t>lược</a:t>
            </a:r>
            <a:r>
              <a:rPr lang="en-US" sz="1600" dirty="0">
                <a:latin typeface="Work Sans Light" pitchFamily="2" charset="0"/>
              </a:rPr>
              <a:t>, </a:t>
            </a:r>
            <a:r>
              <a:rPr lang="en-US" sz="1600" dirty="0" err="1">
                <a:latin typeface="Work Sans Light" pitchFamily="2" charset="0"/>
              </a:rPr>
              <a:t>phải</a:t>
            </a:r>
            <a:r>
              <a:rPr lang="en-US" sz="1600" dirty="0">
                <a:latin typeface="Work Sans Light" pitchFamily="2" charset="0"/>
              </a:rPr>
              <a:t> </a:t>
            </a:r>
            <a:r>
              <a:rPr lang="en-US" sz="1600" dirty="0" err="1">
                <a:latin typeface="Work Sans Light" pitchFamily="2" charset="0"/>
              </a:rPr>
              <a:t>tập</a:t>
            </a:r>
            <a:r>
              <a:rPr lang="en-US" sz="1600" dirty="0">
                <a:latin typeface="Work Sans Light" pitchFamily="2" charset="0"/>
              </a:rPr>
              <a:t> </a:t>
            </a:r>
            <a:r>
              <a:rPr lang="en-US" sz="1600" dirty="0" err="1">
                <a:latin typeface="Work Sans Light" pitchFamily="2" charset="0"/>
              </a:rPr>
              <a:t>trung</a:t>
            </a:r>
            <a:r>
              <a:rPr lang="en-US" sz="1600" dirty="0">
                <a:latin typeface="Work Sans Light" pitchFamily="2" charset="0"/>
              </a:rPr>
              <a:t> </a:t>
            </a:r>
            <a:r>
              <a:rPr lang="en-US" sz="1600" dirty="0" err="1">
                <a:latin typeface="Work Sans Light" pitchFamily="2" charset="0"/>
              </a:rPr>
              <a:t>ngọn</a:t>
            </a:r>
            <a:r>
              <a:rPr lang="en-US" sz="1600" dirty="0">
                <a:latin typeface="Work Sans Light" pitchFamily="2" charset="0"/>
              </a:rPr>
              <a:t> </a:t>
            </a:r>
            <a:r>
              <a:rPr lang="en-US" sz="1600" dirty="0" err="1">
                <a:latin typeface="Work Sans Light" pitchFamily="2" charset="0"/>
              </a:rPr>
              <a:t>lửa</a:t>
            </a:r>
            <a:r>
              <a:rPr lang="en-US" sz="1600" dirty="0">
                <a:latin typeface="Work Sans Light" pitchFamily="2" charset="0"/>
              </a:rPr>
              <a:t> </a:t>
            </a:r>
            <a:r>
              <a:rPr lang="en-US" sz="1600" dirty="0" err="1">
                <a:latin typeface="Work Sans Light" pitchFamily="2" charset="0"/>
              </a:rPr>
              <a:t>đấu</a:t>
            </a:r>
            <a:r>
              <a:rPr lang="en-US" sz="1600" dirty="0">
                <a:latin typeface="Work Sans Light" pitchFamily="2" charset="0"/>
              </a:rPr>
              <a:t> </a:t>
            </a:r>
            <a:r>
              <a:rPr lang="en-US" sz="1600" dirty="0" err="1">
                <a:latin typeface="Work Sans Light" pitchFamily="2" charset="0"/>
              </a:rPr>
              <a:t>tranh</a:t>
            </a:r>
            <a:r>
              <a:rPr lang="en-US" sz="1600" dirty="0">
                <a:latin typeface="Work Sans Light" pitchFamily="2" charset="0"/>
              </a:rPr>
              <a:t> </a:t>
            </a:r>
            <a:r>
              <a:rPr lang="en-US" sz="1600" dirty="0" err="1">
                <a:latin typeface="Work Sans Light" pitchFamily="2" charset="0"/>
              </a:rPr>
              <a:t>vào</a:t>
            </a:r>
            <a:r>
              <a:rPr lang="en-US" sz="1600" dirty="0">
                <a:latin typeface="Work Sans Light" pitchFamily="2" charset="0"/>
              </a:rPr>
              <a:t> </a:t>
            </a:r>
            <a:r>
              <a:rPr lang="en-US" sz="1600" dirty="0" err="1">
                <a:latin typeface="Work Sans Light" pitchFamily="2" charset="0"/>
              </a:rPr>
              <a:t>chúng</a:t>
            </a:r>
            <a:r>
              <a:rPr lang="en-US" sz="1600" dirty="0">
                <a:latin typeface="Work Sans Light" pitchFamily="2" charset="0"/>
              </a:rPr>
              <a:t>”</a:t>
            </a:r>
          </a:p>
        </p:txBody>
      </p:sp>
      <p:pic>
        <p:nvPicPr>
          <p:cNvPr id="8" name="Picture 2">
            <a:extLst>
              <a:ext uri="{FF2B5EF4-FFF2-40B4-BE49-F238E27FC236}">
                <a16:creationId xmlns:a16="http://schemas.microsoft.com/office/drawing/2014/main" id="{9829F9CC-EE6E-4C53-A977-8081BD9F4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1638" y="1869556"/>
            <a:ext cx="2759766" cy="1774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F74F3315-0E2D-4570-8BC4-CA60443B6357}"/>
              </a:ext>
            </a:extLst>
          </p:cNvPr>
          <p:cNvSpPr txBox="1"/>
          <p:nvPr/>
        </p:nvSpPr>
        <p:spPr>
          <a:xfrm>
            <a:off x="670188" y="1462833"/>
            <a:ext cx="4572000" cy="369332"/>
          </a:xfrm>
          <a:prstGeom prst="rect">
            <a:avLst/>
          </a:prstGeom>
          <a:noFill/>
        </p:spPr>
        <p:txBody>
          <a:bodyPr wrap="square">
            <a:spAutoFit/>
          </a:bodyPr>
          <a:lstStyle/>
          <a:p>
            <a:r>
              <a:rPr lang="en-US" sz="1800" b="1" dirty="0" err="1">
                <a:latin typeface="Work Sans" pitchFamily="2" charset="0"/>
              </a:rPr>
              <a:t>Chỉ</a:t>
            </a:r>
            <a:r>
              <a:rPr lang="en-US" sz="1800" b="1" dirty="0">
                <a:latin typeface="Work Sans" pitchFamily="2" charset="0"/>
              </a:rPr>
              <a:t> </a:t>
            </a:r>
            <a:r>
              <a:rPr lang="en-US" sz="1800" b="1" dirty="0" err="1">
                <a:latin typeface="Work Sans" pitchFamily="2" charset="0"/>
              </a:rPr>
              <a:t>đạo</a:t>
            </a:r>
            <a:r>
              <a:rPr lang="en-US" sz="1800" b="1" dirty="0">
                <a:latin typeface="Work Sans" pitchFamily="2" charset="0"/>
              </a:rPr>
              <a:t> </a:t>
            </a:r>
            <a:r>
              <a:rPr lang="en-US" sz="1800" b="1" dirty="0" err="1">
                <a:latin typeface="Work Sans" pitchFamily="2" charset="0"/>
              </a:rPr>
              <a:t>chiến</a:t>
            </a:r>
            <a:r>
              <a:rPr lang="en-US" sz="1800" b="1" dirty="0">
                <a:latin typeface="Work Sans" pitchFamily="2" charset="0"/>
              </a:rPr>
              <a:t> </a:t>
            </a:r>
            <a:r>
              <a:rPr lang="en-US" sz="1800" b="1" dirty="0" err="1">
                <a:latin typeface="Work Sans" pitchFamily="2" charset="0"/>
              </a:rPr>
              <a:t>lược</a:t>
            </a:r>
            <a:endParaRPr lang="en-US" sz="1800" b="1" dirty="0">
              <a:latin typeface="Work Sans" pitchFamily="2" charset="0"/>
            </a:endParaRPr>
          </a:p>
        </p:txBody>
      </p:sp>
    </p:spTree>
    <p:extLst>
      <p:ext uri="{BB962C8B-B14F-4D97-AF65-F5344CB8AC3E}">
        <p14:creationId xmlns:p14="http://schemas.microsoft.com/office/powerpoint/2010/main" val="3922563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17518C-DEE4-49A6-B156-F80138FBA2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
        <p:nvSpPr>
          <p:cNvPr id="4" name="Title 1">
            <a:extLst>
              <a:ext uri="{FF2B5EF4-FFF2-40B4-BE49-F238E27FC236}">
                <a16:creationId xmlns:a16="http://schemas.microsoft.com/office/drawing/2014/main" id="{0FF680BD-6A16-47C8-8495-ECFCCFB2F1F6}"/>
              </a:ext>
            </a:extLst>
          </p:cNvPr>
          <p:cNvSpPr txBox="1">
            <a:spLocks/>
          </p:cNvSpPr>
          <p:nvPr/>
        </p:nvSpPr>
        <p:spPr>
          <a:xfrm>
            <a:off x="726175" y="793629"/>
            <a:ext cx="6903250" cy="52564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vi-VN" sz="2200" dirty="0">
                <a:solidFill>
                  <a:srgbClr val="FF0000"/>
                </a:solidFill>
              </a:rPr>
              <a:t>Xây dựng chế độ mới và chính quyền cách mạng</a:t>
            </a:r>
            <a:endParaRPr lang="en-US" sz="2200" dirty="0">
              <a:solidFill>
                <a:srgbClr val="FF0000"/>
              </a:solidFill>
            </a:endParaRPr>
          </a:p>
        </p:txBody>
      </p:sp>
      <p:sp>
        <p:nvSpPr>
          <p:cNvPr id="6" name="TextBox 5">
            <a:extLst>
              <a:ext uri="{FF2B5EF4-FFF2-40B4-BE49-F238E27FC236}">
                <a16:creationId xmlns:a16="http://schemas.microsoft.com/office/drawing/2014/main" id="{0FAC4D66-863B-4CBD-B721-80450FE99C0E}"/>
              </a:ext>
            </a:extLst>
          </p:cNvPr>
          <p:cNvSpPr txBox="1"/>
          <p:nvPr/>
        </p:nvSpPr>
        <p:spPr>
          <a:xfrm>
            <a:off x="5282151" y="3716378"/>
            <a:ext cx="4572000" cy="954107"/>
          </a:xfrm>
          <a:prstGeom prst="rect">
            <a:avLst/>
          </a:prstGeom>
          <a:noFill/>
        </p:spPr>
        <p:txBody>
          <a:bodyPr wrap="square">
            <a:spAutoFit/>
          </a:bodyPr>
          <a:lstStyle/>
          <a:p>
            <a:pPr marL="285750" indent="-285750">
              <a:buFont typeface="Arial" panose="020B0604020202020204" pitchFamily="34" charset="0"/>
              <a:buChar char="•"/>
            </a:pPr>
            <a:r>
              <a:rPr lang="en-US" dirty="0" err="1">
                <a:solidFill>
                  <a:schemeClr val="tx1"/>
                </a:solidFill>
                <a:latin typeface="Work Sans Light" pitchFamily="2" charset="0"/>
              </a:rPr>
              <a:t>Củng</a:t>
            </a:r>
            <a:r>
              <a:rPr lang="en-US" dirty="0">
                <a:solidFill>
                  <a:schemeClr val="tx1"/>
                </a:solidFill>
                <a:latin typeface="Work Sans Light" pitchFamily="2" charset="0"/>
              </a:rPr>
              <a:t> </a:t>
            </a:r>
            <a:r>
              <a:rPr lang="en-US" dirty="0" err="1">
                <a:solidFill>
                  <a:schemeClr val="tx1"/>
                </a:solidFill>
                <a:latin typeface="Work Sans Light" pitchFamily="2" charset="0"/>
              </a:rPr>
              <a:t>cố</a:t>
            </a:r>
            <a:r>
              <a:rPr lang="en-US" dirty="0">
                <a:solidFill>
                  <a:schemeClr val="tx1"/>
                </a:solidFill>
                <a:latin typeface="Work Sans Light" pitchFamily="2" charset="0"/>
              </a:rPr>
              <a:t> </a:t>
            </a:r>
            <a:r>
              <a:rPr lang="en-US" dirty="0" err="1">
                <a:solidFill>
                  <a:schemeClr val="tx1"/>
                </a:solidFill>
                <a:latin typeface="Work Sans Light" pitchFamily="2" charset="0"/>
              </a:rPr>
              <a:t>chính</a:t>
            </a:r>
            <a:r>
              <a:rPr lang="en-US" dirty="0">
                <a:solidFill>
                  <a:schemeClr val="tx1"/>
                </a:solidFill>
                <a:latin typeface="Work Sans Light" pitchFamily="2" charset="0"/>
              </a:rPr>
              <a:t> </a:t>
            </a:r>
            <a:r>
              <a:rPr lang="en-US" dirty="0" err="1">
                <a:solidFill>
                  <a:schemeClr val="tx1"/>
                </a:solidFill>
                <a:latin typeface="Work Sans Light" pitchFamily="2" charset="0"/>
              </a:rPr>
              <a:t>quyền</a:t>
            </a:r>
            <a:r>
              <a:rPr lang="en-US" dirty="0">
                <a:solidFill>
                  <a:schemeClr val="tx1"/>
                </a:solidFill>
                <a:latin typeface="Work Sans Light" pitchFamily="2" charset="0"/>
              </a:rPr>
              <a:t> </a:t>
            </a:r>
            <a:r>
              <a:rPr lang="en-US" dirty="0" err="1">
                <a:solidFill>
                  <a:schemeClr val="tx1"/>
                </a:solidFill>
                <a:latin typeface="Work Sans Light" pitchFamily="2" charset="0"/>
              </a:rPr>
              <a:t>cách</a:t>
            </a:r>
            <a:r>
              <a:rPr lang="en-US" dirty="0">
                <a:solidFill>
                  <a:schemeClr val="tx1"/>
                </a:solidFill>
                <a:latin typeface="Work Sans Light" pitchFamily="2" charset="0"/>
              </a:rPr>
              <a:t> </a:t>
            </a:r>
            <a:r>
              <a:rPr lang="en-US" dirty="0" err="1">
                <a:solidFill>
                  <a:schemeClr val="tx1"/>
                </a:solidFill>
                <a:latin typeface="Work Sans Light" pitchFamily="2" charset="0"/>
              </a:rPr>
              <a:t>mạng</a:t>
            </a:r>
            <a:endParaRPr lang="en-US" dirty="0">
              <a:solidFill>
                <a:schemeClr val="tx1"/>
              </a:solidFill>
              <a:latin typeface="Work Sans Light" pitchFamily="2" charset="0"/>
            </a:endParaRPr>
          </a:p>
          <a:p>
            <a:pPr marL="285750" indent="-285750">
              <a:buFont typeface="Arial" panose="020B0604020202020204" pitchFamily="34" charset="0"/>
              <a:buChar char="•"/>
            </a:pPr>
            <a:r>
              <a:rPr lang="en-US" dirty="0" err="1">
                <a:solidFill>
                  <a:schemeClr val="tx1"/>
                </a:solidFill>
                <a:latin typeface="Work Sans Light" pitchFamily="2" charset="0"/>
              </a:rPr>
              <a:t>Chống</a:t>
            </a:r>
            <a:r>
              <a:rPr lang="en-US" dirty="0">
                <a:solidFill>
                  <a:schemeClr val="tx1"/>
                </a:solidFill>
                <a:latin typeface="Work Sans Light" pitchFamily="2" charset="0"/>
              </a:rPr>
              <a:t> </a:t>
            </a:r>
            <a:r>
              <a:rPr lang="en-US" dirty="0" err="1">
                <a:solidFill>
                  <a:schemeClr val="tx1"/>
                </a:solidFill>
                <a:latin typeface="Work Sans Light" pitchFamily="2" charset="0"/>
              </a:rPr>
              <a:t>thực</a:t>
            </a:r>
            <a:r>
              <a:rPr lang="en-US" dirty="0">
                <a:solidFill>
                  <a:schemeClr val="tx1"/>
                </a:solidFill>
                <a:latin typeface="Work Sans Light" pitchFamily="2" charset="0"/>
              </a:rPr>
              <a:t> </a:t>
            </a:r>
            <a:r>
              <a:rPr lang="en-US" dirty="0" err="1">
                <a:solidFill>
                  <a:schemeClr val="tx1"/>
                </a:solidFill>
                <a:latin typeface="Work Sans Light" pitchFamily="2" charset="0"/>
              </a:rPr>
              <a:t>dân</a:t>
            </a:r>
            <a:r>
              <a:rPr lang="en-US" dirty="0">
                <a:solidFill>
                  <a:schemeClr val="tx1"/>
                </a:solidFill>
                <a:latin typeface="Work Sans Light" pitchFamily="2" charset="0"/>
              </a:rPr>
              <a:t> </a:t>
            </a:r>
            <a:r>
              <a:rPr lang="en-US" dirty="0" err="1">
                <a:solidFill>
                  <a:schemeClr val="tx1"/>
                </a:solidFill>
                <a:latin typeface="Work Sans Light" pitchFamily="2" charset="0"/>
              </a:rPr>
              <a:t>Pháp</a:t>
            </a:r>
            <a:r>
              <a:rPr lang="en-US" dirty="0">
                <a:solidFill>
                  <a:schemeClr val="tx1"/>
                </a:solidFill>
                <a:latin typeface="Work Sans Light" pitchFamily="2" charset="0"/>
              </a:rPr>
              <a:t> </a:t>
            </a:r>
            <a:r>
              <a:rPr lang="en-US" dirty="0" err="1">
                <a:solidFill>
                  <a:schemeClr val="tx1"/>
                </a:solidFill>
                <a:latin typeface="Work Sans Light" pitchFamily="2" charset="0"/>
              </a:rPr>
              <a:t>xâm</a:t>
            </a:r>
            <a:r>
              <a:rPr lang="en-US" dirty="0">
                <a:solidFill>
                  <a:schemeClr val="tx1"/>
                </a:solidFill>
                <a:latin typeface="Work Sans Light" pitchFamily="2" charset="0"/>
              </a:rPr>
              <a:t> </a:t>
            </a:r>
            <a:r>
              <a:rPr lang="en-US" dirty="0" err="1">
                <a:solidFill>
                  <a:schemeClr val="tx1"/>
                </a:solidFill>
                <a:latin typeface="Work Sans Light" pitchFamily="2" charset="0"/>
              </a:rPr>
              <a:t>lược</a:t>
            </a:r>
            <a:endParaRPr lang="en-US" dirty="0">
              <a:solidFill>
                <a:schemeClr val="tx1"/>
              </a:solidFill>
              <a:latin typeface="Work Sans Light" pitchFamily="2" charset="0"/>
            </a:endParaRPr>
          </a:p>
          <a:p>
            <a:pPr marL="285750" indent="-285750">
              <a:buFont typeface="Arial" panose="020B0604020202020204" pitchFamily="34" charset="0"/>
              <a:buChar char="•"/>
            </a:pPr>
            <a:r>
              <a:rPr lang="en-US" dirty="0" err="1">
                <a:solidFill>
                  <a:schemeClr val="tx1"/>
                </a:solidFill>
                <a:latin typeface="Work Sans Light" pitchFamily="2" charset="0"/>
              </a:rPr>
              <a:t>Bài</a:t>
            </a:r>
            <a:r>
              <a:rPr lang="en-US" dirty="0">
                <a:solidFill>
                  <a:schemeClr val="tx1"/>
                </a:solidFill>
                <a:latin typeface="Work Sans Light" pitchFamily="2" charset="0"/>
              </a:rPr>
              <a:t> </a:t>
            </a:r>
            <a:r>
              <a:rPr lang="en-US" dirty="0" err="1">
                <a:solidFill>
                  <a:schemeClr val="tx1"/>
                </a:solidFill>
                <a:latin typeface="Work Sans Light" pitchFamily="2" charset="0"/>
              </a:rPr>
              <a:t>trừ</a:t>
            </a:r>
            <a:r>
              <a:rPr lang="en-US" dirty="0">
                <a:solidFill>
                  <a:schemeClr val="tx1"/>
                </a:solidFill>
                <a:latin typeface="Work Sans Light" pitchFamily="2" charset="0"/>
              </a:rPr>
              <a:t> </a:t>
            </a:r>
            <a:r>
              <a:rPr lang="en-US" dirty="0" err="1">
                <a:solidFill>
                  <a:schemeClr val="tx1"/>
                </a:solidFill>
                <a:latin typeface="Work Sans Light" pitchFamily="2" charset="0"/>
              </a:rPr>
              <a:t>nội</a:t>
            </a:r>
            <a:r>
              <a:rPr lang="en-US" dirty="0">
                <a:solidFill>
                  <a:schemeClr val="tx1"/>
                </a:solidFill>
                <a:latin typeface="Work Sans Light" pitchFamily="2" charset="0"/>
              </a:rPr>
              <a:t> </a:t>
            </a:r>
            <a:r>
              <a:rPr lang="en-US" dirty="0" err="1">
                <a:solidFill>
                  <a:schemeClr val="tx1"/>
                </a:solidFill>
                <a:latin typeface="Work Sans Light" pitchFamily="2" charset="0"/>
              </a:rPr>
              <a:t>phản</a:t>
            </a:r>
            <a:endParaRPr lang="en-US" dirty="0">
              <a:solidFill>
                <a:schemeClr val="tx1"/>
              </a:solidFill>
              <a:latin typeface="Work Sans Light" pitchFamily="2" charset="0"/>
            </a:endParaRPr>
          </a:p>
          <a:p>
            <a:pPr marL="285750" indent="-285750">
              <a:buFont typeface="Arial" panose="020B0604020202020204" pitchFamily="34" charset="0"/>
              <a:buChar char="•"/>
            </a:pPr>
            <a:r>
              <a:rPr lang="en-US" dirty="0" err="1">
                <a:solidFill>
                  <a:schemeClr val="tx1"/>
                </a:solidFill>
                <a:latin typeface="Work Sans Light" pitchFamily="2" charset="0"/>
              </a:rPr>
              <a:t>Cải</a:t>
            </a:r>
            <a:r>
              <a:rPr lang="en-US" dirty="0">
                <a:solidFill>
                  <a:schemeClr val="tx1"/>
                </a:solidFill>
                <a:latin typeface="Work Sans Light" pitchFamily="2" charset="0"/>
              </a:rPr>
              <a:t> </a:t>
            </a:r>
            <a:r>
              <a:rPr lang="en-US" dirty="0" err="1">
                <a:solidFill>
                  <a:schemeClr val="tx1"/>
                </a:solidFill>
                <a:latin typeface="Work Sans Light" pitchFamily="2" charset="0"/>
              </a:rPr>
              <a:t>thiện</a:t>
            </a:r>
            <a:r>
              <a:rPr lang="en-US" dirty="0">
                <a:solidFill>
                  <a:schemeClr val="tx1"/>
                </a:solidFill>
                <a:latin typeface="Work Sans Light" pitchFamily="2" charset="0"/>
              </a:rPr>
              <a:t> </a:t>
            </a:r>
            <a:r>
              <a:rPr lang="en-US" dirty="0" err="1">
                <a:solidFill>
                  <a:schemeClr val="tx1"/>
                </a:solidFill>
                <a:latin typeface="Work Sans Light" pitchFamily="2" charset="0"/>
              </a:rPr>
              <a:t>đời</a:t>
            </a:r>
            <a:r>
              <a:rPr lang="en-US" dirty="0">
                <a:solidFill>
                  <a:schemeClr val="tx1"/>
                </a:solidFill>
                <a:latin typeface="Work Sans Light" pitchFamily="2" charset="0"/>
              </a:rPr>
              <a:t> </a:t>
            </a:r>
            <a:r>
              <a:rPr lang="en-US" dirty="0" err="1">
                <a:solidFill>
                  <a:schemeClr val="tx1"/>
                </a:solidFill>
                <a:latin typeface="Work Sans Light" pitchFamily="2" charset="0"/>
              </a:rPr>
              <a:t>sống</a:t>
            </a:r>
            <a:r>
              <a:rPr lang="en-US" dirty="0">
                <a:solidFill>
                  <a:schemeClr val="tx1"/>
                </a:solidFill>
                <a:latin typeface="Work Sans Light" pitchFamily="2" charset="0"/>
              </a:rPr>
              <a:t> </a:t>
            </a:r>
            <a:r>
              <a:rPr lang="en-US" dirty="0" err="1">
                <a:solidFill>
                  <a:schemeClr val="tx1"/>
                </a:solidFill>
                <a:latin typeface="Work Sans Light" pitchFamily="2" charset="0"/>
              </a:rPr>
              <a:t>nhân</a:t>
            </a:r>
            <a:r>
              <a:rPr lang="en-US" dirty="0">
                <a:solidFill>
                  <a:schemeClr val="tx1"/>
                </a:solidFill>
                <a:latin typeface="Work Sans Light" pitchFamily="2" charset="0"/>
              </a:rPr>
              <a:t> </a:t>
            </a:r>
            <a:r>
              <a:rPr lang="en-US" dirty="0" err="1">
                <a:solidFill>
                  <a:schemeClr val="tx1"/>
                </a:solidFill>
                <a:latin typeface="Work Sans Light" pitchFamily="2" charset="0"/>
              </a:rPr>
              <a:t>dân</a:t>
            </a:r>
            <a:endParaRPr lang="en-US" dirty="0">
              <a:solidFill>
                <a:schemeClr val="tx1"/>
              </a:solidFill>
              <a:latin typeface="Work Sans Light" pitchFamily="2" charset="0"/>
            </a:endParaRPr>
          </a:p>
        </p:txBody>
      </p:sp>
      <p:sp>
        <p:nvSpPr>
          <p:cNvPr id="7" name="Title 1">
            <a:extLst>
              <a:ext uri="{FF2B5EF4-FFF2-40B4-BE49-F238E27FC236}">
                <a16:creationId xmlns:a16="http://schemas.microsoft.com/office/drawing/2014/main" id="{864EE25F-B4FF-4A37-A67C-916C74A15B48}"/>
              </a:ext>
            </a:extLst>
          </p:cNvPr>
          <p:cNvSpPr>
            <a:spLocks noGrp="1"/>
          </p:cNvSpPr>
          <p:nvPr>
            <p:ph type="title"/>
          </p:nvPr>
        </p:nvSpPr>
        <p:spPr>
          <a:xfrm>
            <a:off x="5466495" y="3121665"/>
            <a:ext cx="2967354" cy="525650"/>
          </a:xfrm>
        </p:spPr>
        <p:txBody>
          <a:bodyPr/>
          <a:lstStyle/>
          <a:p>
            <a:r>
              <a:rPr lang="en-US" sz="1800" dirty="0" err="1"/>
              <a:t>Phương</a:t>
            </a:r>
            <a:r>
              <a:rPr lang="en-US" sz="1800" dirty="0"/>
              <a:t> </a:t>
            </a:r>
            <a:r>
              <a:rPr lang="en-US" sz="1800" dirty="0" err="1"/>
              <a:t>hướng</a:t>
            </a:r>
            <a:r>
              <a:rPr lang="en-US" sz="1800" dirty="0"/>
              <a:t> </a:t>
            </a:r>
            <a:r>
              <a:rPr lang="en-US" sz="1800" dirty="0" err="1"/>
              <a:t>nhiệm</a:t>
            </a:r>
            <a:r>
              <a:rPr lang="en-US" sz="1800" dirty="0"/>
              <a:t> </a:t>
            </a:r>
            <a:r>
              <a:rPr lang="en-US" sz="1800" dirty="0" err="1"/>
              <a:t>vụ</a:t>
            </a:r>
            <a:endParaRPr lang="en-US" sz="1800" dirty="0"/>
          </a:p>
        </p:txBody>
      </p:sp>
      <p:sp>
        <p:nvSpPr>
          <p:cNvPr id="9" name="TextBox 8">
            <a:extLst>
              <a:ext uri="{FF2B5EF4-FFF2-40B4-BE49-F238E27FC236}">
                <a16:creationId xmlns:a16="http://schemas.microsoft.com/office/drawing/2014/main" id="{91938974-C5E1-441C-93D4-ABC4F51B03BA}"/>
              </a:ext>
            </a:extLst>
          </p:cNvPr>
          <p:cNvSpPr txBox="1"/>
          <p:nvPr/>
        </p:nvSpPr>
        <p:spPr>
          <a:xfrm>
            <a:off x="710151" y="1378104"/>
            <a:ext cx="2967354" cy="369332"/>
          </a:xfrm>
          <a:prstGeom prst="rect">
            <a:avLst/>
          </a:prstGeom>
          <a:noFill/>
        </p:spPr>
        <p:txBody>
          <a:bodyPr wrap="square">
            <a:spAutoFit/>
          </a:bodyPr>
          <a:lstStyle/>
          <a:p>
            <a:r>
              <a:rPr lang="en-US" sz="1800" b="1" dirty="0" err="1">
                <a:latin typeface="Work Sans" pitchFamily="2" charset="0"/>
              </a:rPr>
              <a:t>Những</a:t>
            </a:r>
            <a:r>
              <a:rPr lang="en-US" sz="1800" b="1" dirty="0">
                <a:latin typeface="Work Sans" pitchFamily="2" charset="0"/>
              </a:rPr>
              <a:t> </a:t>
            </a:r>
            <a:r>
              <a:rPr lang="en-US" sz="1800" b="1" dirty="0" err="1">
                <a:latin typeface="Work Sans" pitchFamily="2" charset="0"/>
              </a:rPr>
              <a:t>biện</a:t>
            </a:r>
            <a:r>
              <a:rPr lang="en-US" sz="1800" b="1" dirty="0">
                <a:latin typeface="Work Sans" pitchFamily="2" charset="0"/>
              </a:rPr>
              <a:t> </a:t>
            </a:r>
            <a:r>
              <a:rPr lang="en-US" sz="1800" b="1" dirty="0" err="1">
                <a:latin typeface="Work Sans" pitchFamily="2" charset="0"/>
              </a:rPr>
              <a:t>pháp</a:t>
            </a:r>
            <a:r>
              <a:rPr lang="en-US" sz="1800" b="1" dirty="0">
                <a:latin typeface="Work Sans" pitchFamily="2" charset="0"/>
              </a:rPr>
              <a:t> </a:t>
            </a:r>
            <a:r>
              <a:rPr lang="en-US" sz="1800" b="1" dirty="0" err="1">
                <a:latin typeface="Work Sans" pitchFamily="2" charset="0"/>
              </a:rPr>
              <a:t>cụ</a:t>
            </a:r>
            <a:r>
              <a:rPr lang="en-US" sz="1800" b="1" dirty="0">
                <a:latin typeface="Work Sans" pitchFamily="2" charset="0"/>
              </a:rPr>
              <a:t> </a:t>
            </a:r>
            <a:r>
              <a:rPr lang="en-US" sz="1800" b="1" dirty="0" err="1">
                <a:latin typeface="Work Sans" pitchFamily="2" charset="0"/>
              </a:rPr>
              <a:t>thể</a:t>
            </a:r>
            <a:endParaRPr lang="en-US" sz="1800" b="1" dirty="0">
              <a:latin typeface="Work Sans" pitchFamily="2" charset="0"/>
            </a:endParaRPr>
          </a:p>
        </p:txBody>
      </p:sp>
      <p:sp>
        <p:nvSpPr>
          <p:cNvPr id="11" name="TextBox 10">
            <a:extLst>
              <a:ext uri="{FF2B5EF4-FFF2-40B4-BE49-F238E27FC236}">
                <a16:creationId xmlns:a16="http://schemas.microsoft.com/office/drawing/2014/main" id="{0EB3ED37-9421-401B-AFFA-3E18C7AD3719}"/>
              </a:ext>
            </a:extLst>
          </p:cNvPr>
          <p:cNvSpPr txBox="1"/>
          <p:nvPr/>
        </p:nvSpPr>
        <p:spPr>
          <a:xfrm>
            <a:off x="710151" y="1806262"/>
            <a:ext cx="4572000" cy="1384995"/>
          </a:xfrm>
          <a:prstGeom prst="rect">
            <a:avLst/>
          </a:prstGeom>
          <a:noFill/>
        </p:spPr>
        <p:txBody>
          <a:bodyPr wrap="square">
            <a:spAutoFit/>
          </a:bodyPr>
          <a:lstStyle/>
          <a:p>
            <a:pPr marL="285750" indent="-285750">
              <a:buFont typeface="Arial" panose="020B0604020202020204" pitchFamily="34" charset="0"/>
              <a:buChar char="•"/>
            </a:pPr>
            <a:r>
              <a:rPr lang="en-US" dirty="0">
                <a:latin typeface="Work Sans Light" pitchFamily="2" charset="0"/>
              </a:rPr>
              <a:t>N</a:t>
            </a:r>
            <a:r>
              <a:rPr lang="vi-VN" dirty="0">
                <a:latin typeface="Work Sans Light" pitchFamily="2" charset="0"/>
              </a:rPr>
              <a:t>hanh chóng xúc tiến bầu cử Quốc hội để đi đến thành lập Chính phủ chính thức,</a:t>
            </a:r>
            <a:endParaRPr lang="en-US" dirty="0">
              <a:latin typeface="Work Sans Light" pitchFamily="2" charset="0"/>
            </a:endParaRPr>
          </a:p>
          <a:p>
            <a:pPr marL="285750" indent="-285750">
              <a:buFont typeface="Arial" panose="020B0604020202020204" pitchFamily="34" charset="0"/>
              <a:buChar char="•"/>
            </a:pPr>
            <a:r>
              <a:rPr lang="en-US" dirty="0">
                <a:latin typeface="Work Sans Light" pitchFamily="2" charset="0"/>
              </a:rPr>
              <a:t>V</a:t>
            </a:r>
            <a:r>
              <a:rPr lang="vi-VN" dirty="0">
                <a:latin typeface="Work Sans Light" pitchFamily="2" charset="0"/>
              </a:rPr>
              <a:t>ề ngoại giao phải đặc biệt chú ý “làm cho nước mình ít kẻ thù và nhiều bạn đồng minh hơn hết”;</a:t>
            </a:r>
            <a:endParaRPr lang="en-US" dirty="0">
              <a:latin typeface="Work Sans Light" pitchFamily="2" charset="0"/>
            </a:endParaRPr>
          </a:p>
          <a:p>
            <a:pPr marL="285750" indent="-285750">
              <a:buFont typeface="Arial" panose="020B0604020202020204" pitchFamily="34" charset="0"/>
              <a:buChar char="•"/>
            </a:pPr>
            <a:r>
              <a:rPr lang="vi-VN" dirty="0">
                <a:latin typeface="Work Sans Light" pitchFamily="2" charset="0"/>
              </a:rPr>
              <a:t>Về tuyên truyền, hết sức kêu gọi đoàn kết chống chủ nghĩa thực dân Pháp xâm lược</a:t>
            </a:r>
            <a:endParaRPr lang="en-US" dirty="0">
              <a:latin typeface="Work Sans Light" pitchFamily="2" charset="0"/>
            </a:endParaRPr>
          </a:p>
        </p:txBody>
      </p:sp>
      <p:pic>
        <p:nvPicPr>
          <p:cNvPr id="12" name="Picture 11">
            <a:extLst>
              <a:ext uri="{FF2B5EF4-FFF2-40B4-BE49-F238E27FC236}">
                <a16:creationId xmlns:a16="http://schemas.microsoft.com/office/drawing/2014/main" id="{979511E2-0AB1-4F5B-BB4E-AFDEB97C2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325" y="1528027"/>
            <a:ext cx="3059524" cy="1635364"/>
          </a:xfrm>
          <a:prstGeom prst="rect">
            <a:avLst/>
          </a:prstGeom>
          <a:noFill/>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a:extLst>
              <a:ext uri="{FF2B5EF4-FFF2-40B4-BE49-F238E27FC236}">
                <a16:creationId xmlns:a16="http://schemas.microsoft.com/office/drawing/2014/main" id="{0BA250A4-BCCB-403D-9B3F-6A0F46DE3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250083"/>
            <a:ext cx="3200400" cy="1327732"/>
          </a:xfrm>
          <a:prstGeom prst="rect">
            <a:avLst/>
          </a:prstGeom>
          <a:noFill/>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559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in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ACE546-72CC-49A0-AADC-8BAF79958923}"/>
              </a:ext>
            </a:extLst>
          </p:cNvPr>
          <p:cNvSpPr txBox="1"/>
          <p:nvPr/>
        </p:nvSpPr>
        <p:spPr>
          <a:xfrm>
            <a:off x="775252" y="925075"/>
            <a:ext cx="7593495" cy="646331"/>
          </a:xfrm>
          <a:prstGeom prst="rect">
            <a:avLst/>
          </a:prstGeom>
          <a:noFill/>
        </p:spPr>
        <p:txBody>
          <a:bodyPr wrap="square">
            <a:spAutoFit/>
          </a:bodyPr>
          <a:lstStyle/>
          <a:p>
            <a:r>
              <a:rPr lang="vi-VN" sz="1800" b="1" dirty="0">
                <a:solidFill>
                  <a:srgbClr val="FF0000"/>
                </a:solidFill>
                <a:latin typeface="Work Sans" pitchFamily="2" charset="0"/>
              </a:rPr>
              <a:t>Tổ chức cuộc kháng chiến chống thực dân Pháp xâm lược ở Nam bộ, đấu tranh bảo vệ chính quyền cách mạng non trẻ</a:t>
            </a:r>
            <a:endParaRPr lang="en-US" sz="1800" b="1" dirty="0">
              <a:solidFill>
                <a:srgbClr val="FF0000"/>
              </a:solidFill>
              <a:latin typeface="Work Sans" pitchFamily="2" charset="0"/>
            </a:endParaRPr>
          </a:p>
        </p:txBody>
      </p:sp>
      <p:sp>
        <p:nvSpPr>
          <p:cNvPr id="6" name="TextBox 5">
            <a:extLst>
              <a:ext uri="{FF2B5EF4-FFF2-40B4-BE49-F238E27FC236}">
                <a16:creationId xmlns:a16="http://schemas.microsoft.com/office/drawing/2014/main" id="{2B208A84-F1FB-4602-BF69-8521C1B005B2}"/>
              </a:ext>
            </a:extLst>
          </p:cNvPr>
          <p:cNvSpPr txBox="1"/>
          <p:nvPr/>
        </p:nvSpPr>
        <p:spPr>
          <a:xfrm>
            <a:off x="4571999" y="1819513"/>
            <a:ext cx="3962401" cy="738664"/>
          </a:xfrm>
          <a:prstGeom prst="rect">
            <a:avLst/>
          </a:prstGeom>
          <a:noFill/>
        </p:spPr>
        <p:txBody>
          <a:bodyPr wrap="square">
            <a:spAutoFit/>
          </a:bodyPr>
          <a:lstStyle/>
          <a:p>
            <a:pPr algn="just"/>
            <a:r>
              <a:rPr lang="en-US" dirty="0" err="1">
                <a:latin typeface="Work Sans Light" pitchFamily="2" charset="0"/>
              </a:rPr>
              <a:t>Đảng</a:t>
            </a:r>
            <a:r>
              <a:rPr lang="en-US" dirty="0">
                <a:latin typeface="Work Sans Light" pitchFamily="2" charset="0"/>
              </a:rPr>
              <a:t> </a:t>
            </a:r>
            <a:r>
              <a:rPr lang="en-US" dirty="0" err="1">
                <a:latin typeface="Work Sans Light" pitchFamily="2" charset="0"/>
              </a:rPr>
              <a:t>lãnh</a:t>
            </a:r>
            <a:r>
              <a:rPr lang="en-US" dirty="0">
                <a:latin typeface="Work Sans Light" pitchFamily="2" charset="0"/>
              </a:rPr>
              <a:t> </a:t>
            </a:r>
            <a:r>
              <a:rPr lang="en-US" dirty="0" err="1">
                <a:latin typeface="Work Sans Light" pitchFamily="2" charset="0"/>
              </a:rPr>
              <a:t>đạo</a:t>
            </a:r>
            <a:r>
              <a:rPr lang="en-US" dirty="0">
                <a:latin typeface="Work Sans Light" pitchFamily="2" charset="0"/>
              </a:rPr>
              <a:t> </a:t>
            </a:r>
            <a:r>
              <a:rPr lang="en-US" dirty="0" err="1">
                <a:latin typeface="Work Sans Light" pitchFamily="2" charset="0"/>
              </a:rPr>
              <a:t>nhân</a:t>
            </a:r>
            <a:r>
              <a:rPr lang="en-US" dirty="0">
                <a:latin typeface="Work Sans Light" pitchFamily="2" charset="0"/>
              </a:rPr>
              <a:t> </a:t>
            </a:r>
            <a:r>
              <a:rPr lang="en-US" dirty="0" err="1">
                <a:latin typeface="Work Sans Light" pitchFamily="2" charset="0"/>
              </a:rPr>
              <a:t>dân</a:t>
            </a:r>
            <a:r>
              <a:rPr lang="en-US" dirty="0">
                <a:latin typeface="Work Sans Light" pitchFamily="2" charset="0"/>
              </a:rPr>
              <a:t> Nam </a:t>
            </a:r>
            <a:r>
              <a:rPr lang="en-US" dirty="0" err="1">
                <a:latin typeface="Work Sans Light" pitchFamily="2" charset="0"/>
              </a:rPr>
              <a:t>Bộ</a:t>
            </a:r>
            <a:r>
              <a:rPr lang="en-US" dirty="0">
                <a:latin typeface="Work Sans Light" pitchFamily="2" charset="0"/>
              </a:rPr>
              <a:t> </a:t>
            </a:r>
            <a:r>
              <a:rPr lang="en-US" dirty="0" err="1">
                <a:latin typeface="Work Sans Light" pitchFamily="2" charset="0"/>
              </a:rPr>
              <a:t>đứng</a:t>
            </a:r>
            <a:r>
              <a:rPr lang="en-US" dirty="0">
                <a:latin typeface="Work Sans Light" pitchFamily="2" charset="0"/>
              </a:rPr>
              <a:t> </a:t>
            </a:r>
            <a:r>
              <a:rPr lang="en-US" dirty="0" err="1">
                <a:latin typeface="Work Sans Light" pitchFamily="2" charset="0"/>
              </a:rPr>
              <a:t>lên</a:t>
            </a:r>
            <a:r>
              <a:rPr lang="en-US" dirty="0">
                <a:latin typeface="Work Sans Light" pitchFamily="2" charset="0"/>
              </a:rPr>
              <a:t> </a:t>
            </a:r>
            <a:r>
              <a:rPr lang="en-US" dirty="0" err="1">
                <a:latin typeface="Work Sans Light" pitchFamily="2" charset="0"/>
              </a:rPr>
              <a:t>kháng</a:t>
            </a:r>
            <a:r>
              <a:rPr lang="en-US" dirty="0">
                <a:latin typeface="Work Sans Light" pitchFamily="2" charset="0"/>
              </a:rPr>
              <a:t> </a:t>
            </a:r>
            <a:r>
              <a:rPr lang="en-US" dirty="0" err="1">
                <a:latin typeface="Work Sans Light" pitchFamily="2" charset="0"/>
              </a:rPr>
              <a:t>chiến</a:t>
            </a:r>
            <a:r>
              <a:rPr lang="en-US" dirty="0">
                <a:latin typeface="Work Sans Light" pitchFamily="2" charset="0"/>
              </a:rPr>
              <a:t> </a:t>
            </a:r>
            <a:r>
              <a:rPr lang="en-US" dirty="0" err="1">
                <a:latin typeface="Work Sans Light" pitchFamily="2" charset="0"/>
              </a:rPr>
              <a:t>và</a:t>
            </a:r>
            <a:r>
              <a:rPr lang="en-US" dirty="0">
                <a:latin typeface="Work Sans Light" pitchFamily="2" charset="0"/>
              </a:rPr>
              <a:t> </a:t>
            </a:r>
            <a:r>
              <a:rPr lang="en-US" dirty="0" err="1">
                <a:latin typeface="Work Sans Light" pitchFamily="2" charset="0"/>
              </a:rPr>
              <a:t>phát</a:t>
            </a:r>
            <a:r>
              <a:rPr lang="en-US" dirty="0">
                <a:latin typeface="Work Sans Light" pitchFamily="2" charset="0"/>
              </a:rPr>
              <a:t> </a:t>
            </a:r>
            <a:r>
              <a:rPr lang="en-US" dirty="0" err="1">
                <a:latin typeface="Work Sans Light" pitchFamily="2" charset="0"/>
              </a:rPr>
              <a:t>động</a:t>
            </a:r>
            <a:r>
              <a:rPr lang="en-US" dirty="0">
                <a:latin typeface="Work Sans Light" pitchFamily="2" charset="0"/>
              </a:rPr>
              <a:t> </a:t>
            </a:r>
            <a:r>
              <a:rPr lang="en-US" dirty="0" err="1">
                <a:latin typeface="Work Sans Light" pitchFamily="2" charset="0"/>
              </a:rPr>
              <a:t>phong</a:t>
            </a:r>
            <a:r>
              <a:rPr lang="en-US" dirty="0">
                <a:latin typeface="Work Sans Light" pitchFamily="2" charset="0"/>
              </a:rPr>
              <a:t> </a:t>
            </a:r>
            <a:r>
              <a:rPr lang="en-US" dirty="0" err="1">
                <a:latin typeface="Work Sans Light" pitchFamily="2" charset="0"/>
              </a:rPr>
              <a:t>trào</a:t>
            </a:r>
            <a:r>
              <a:rPr lang="en-US" dirty="0">
                <a:latin typeface="Work Sans Light" pitchFamily="2" charset="0"/>
              </a:rPr>
              <a:t> Nam </a:t>
            </a:r>
            <a:r>
              <a:rPr lang="en-US" dirty="0" err="1">
                <a:latin typeface="Work Sans Light" pitchFamily="2" charset="0"/>
              </a:rPr>
              <a:t>tiến</a:t>
            </a:r>
            <a:r>
              <a:rPr lang="en-US" dirty="0">
                <a:latin typeface="Work Sans Light" pitchFamily="2" charset="0"/>
              </a:rPr>
              <a:t> chi </a:t>
            </a:r>
            <a:r>
              <a:rPr lang="en-US" dirty="0" err="1">
                <a:latin typeface="Work Sans Light" pitchFamily="2" charset="0"/>
              </a:rPr>
              <a:t>viện</a:t>
            </a:r>
            <a:r>
              <a:rPr lang="en-US" dirty="0">
                <a:latin typeface="Work Sans Light" pitchFamily="2" charset="0"/>
              </a:rPr>
              <a:t> Nam </a:t>
            </a:r>
            <a:r>
              <a:rPr lang="en-US" dirty="0" err="1">
                <a:latin typeface="Work Sans Light" pitchFamily="2" charset="0"/>
              </a:rPr>
              <a:t>Bộ</a:t>
            </a:r>
            <a:r>
              <a:rPr lang="en-US" dirty="0">
                <a:latin typeface="Work Sans Light" pitchFamily="2" charset="0"/>
              </a:rPr>
              <a:t>.</a:t>
            </a:r>
          </a:p>
        </p:txBody>
      </p:sp>
      <p:pic>
        <p:nvPicPr>
          <p:cNvPr id="7" name="Picture 2">
            <a:extLst>
              <a:ext uri="{FF2B5EF4-FFF2-40B4-BE49-F238E27FC236}">
                <a16:creationId xmlns:a16="http://schemas.microsoft.com/office/drawing/2014/main" id="{E55D4B1D-FF4C-4660-A5E2-974CEC7450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957"/>
          <a:stretch/>
        </p:blipFill>
        <p:spPr bwMode="auto">
          <a:xfrm>
            <a:off x="4793973" y="3236374"/>
            <a:ext cx="3872949" cy="1303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a:extLst>
              <a:ext uri="{FF2B5EF4-FFF2-40B4-BE49-F238E27FC236}">
                <a16:creationId xmlns:a16="http://schemas.microsoft.com/office/drawing/2014/main" id="{6489898C-B135-4C4D-A648-5F5C0BAB5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014" y="1819513"/>
            <a:ext cx="2720008" cy="139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a:extLst>
              <a:ext uri="{FF2B5EF4-FFF2-40B4-BE49-F238E27FC236}">
                <a16:creationId xmlns:a16="http://schemas.microsoft.com/office/drawing/2014/main" id="{9098B76E-1099-42F0-9A85-4AB70A4D255D}"/>
              </a:ext>
            </a:extLst>
          </p:cNvPr>
          <p:cNvSpPr txBox="1"/>
          <p:nvPr/>
        </p:nvSpPr>
        <p:spPr>
          <a:xfrm>
            <a:off x="914400" y="3585981"/>
            <a:ext cx="3248440" cy="954107"/>
          </a:xfrm>
          <a:prstGeom prst="rect">
            <a:avLst/>
          </a:prstGeom>
          <a:noFill/>
        </p:spPr>
        <p:txBody>
          <a:bodyPr wrap="square">
            <a:spAutoFit/>
          </a:bodyPr>
          <a:lstStyle/>
          <a:p>
            <a:pPr algn="just"/>
            <a:r>
              <a:rPr lang="en-US" dirty="0" err="1">
                <a:latin typeface="Work Sans Light" pitchFamily="2" charset="0"/>
              </a:rPr>
              <a:t>Đảng</a:t>
            </a:r>
            <a:r>
              <a:rPr lang="en-US" dirty="0">
                <a:latin typeface="Work Sans Light" pitchFamily="2" charset="0"/>
              </a:rPr>
              <a:t> </a:t>
            </a:r>
            <a:r>
              <a:rPr lang="en-US" dirty="0" err="1">
                <a:latin typeface="Work Sans Light" pitchFamily="2" charset="0"/>
              </a:rPr>
              <a:t>và</a:t>
            </a:r>
            <a:r>
              <a:rPr lang="en-US" dirty="0">
                <a:latin typeface="Work Sans Light" pitchFamily="2" charset="0"/>
              </a:rPr>
              <a:t> </a:t>
            </a:r>
            <a:r>
              <a:rPr lang="en-US" dirty="0" err="1">
                <a:latin typeface="Work Sans Light" pitchFamily="2" charset="0"/>
              </a:rPr>
              <a:t>chính</a:t>
            </a:r>
            <a:r>
              <a:rPr lang="en-US" dirty="0">
                <a:latin typeface="Work Sans Light" pitchFamily="2" charset="0"/>
              </a:rPr>
              <a:t> </a:t>
            </a:r>
            <a:r>
              <a:rPr lang="en-US" dirty="0" err="1">
                <a:latin typeface="Work Sans Light" pitchFamily="2" charset="0"/>
              </a:rPr>
              <a:t>phủ</a:t>
            </a:r>
            <a:r>
              <a:rPr lang="en-US" dirty="0">
                <a:latin typeface="Work Sans Light" pitchFamily="2" charset="0"/>
              </a:rPr>
              <a:t> </a:t>
            </a:r>
            <a:r>
              <a:rPr lang="en-US" dirty="0" err="1">
                <a:latin typeface="Work Sans Light" pitchFamily="2" charset="0"/>
              </a:rPr>
              <a:t>thực</a:t>
            </a:r>
            <a:r>
              <a:rPr lang="en-US" dirty="0">
                <a:latin typeface="Work Sans Light" pitchFamily="2" charset="0"/>
              </a:rPr>
              <a:t> </a:t>
            </a:r>
            <a:r>
              <a:rPr lang="en-US" dirty="0" err="1">
                <a:latin typeface="Work Sans Light" pitchFamily="2" charset="0"/>
              </a:rPr>
              <a:t>hiện</a:t>
            </a:r>
            <a:r>
              <a:rPr lang="en-US" dirty="0">
                <a:latin typeface="Work Sans Light" pitchFamily="2" charset="0"/>
              </a:rPr>
              <a:t> </a:t>
            </a:r>
            <a:r>
              <a:rPr lang="en-US" dirty="0" err="1">
                <a:latin typeface="Work Sans Light" pitchFamily="2" charset="0"/>
              </a:rPr>
              <a:t>sách</a:t>
            </a:r>
            <a:r>
              <a:rPr lang="en-US" dirty="0">
                <a:latin typeface="Work Sans Light" pitchFamily="2" charset="0"/>
              </a:rPr>
              <a:t> </a:t>
            </a:r>
            <a:r>
              <a:rPr lang="en-US" dirty="0" err="1">
                <a:latin typeface="Work Sans Light" pitchFamily="2" charset="0"/>
              </a:rPr>
              <a:t>lược</a:t>
            </a:r>
            <a:r>
              <a:rPr lang="en-US" dirty="0">
                <a:latin typeface="Work Sans Light" pitchFamily="2" charset="0"/>
              </a:rPr>
              <a:t> </a:t>
            </a:r>
            <a:r>
              <a:rPr lang="en-US" dirty="0" err="1">
                <a:latin typeface="Work Sans Light" pitchFamily="2" charset="0"/>
              </a:rPr>
              <a:t>nhân</a:t>
            </a:r>
            <a:r>
              <a:rPr lang="en-US" dirty="0">
                <a:latin typeface="Work Sans Light" pitchFamily="2" charset="0"/>
              </a:rPr>
              <a:t> </a:t>
            </a:r>
            <a:r>
              <a:rPr lang="en-US" dirty="0" err="1">
                <a:latin typeface="Work Sans Light" pitchFamily="2" charset="0"/>
              </a:rPr>
              <a:t>nhượng</a:t>
            </a:r>
            <a:r>
              <a:rPr lang="en-US" dirty="0">
                <a:latin typeface="Work Sans Light" pitchFamily="2" charset="0"/>
              </a:rPr>
              <a:t> </a:t>
            </a:r>
            <a:r>
              <a:rPr lang="en-US" dirty="0" err="1">
                <a:latin typeface="Work Sans Light" pitchFamily="2" charset="0"/>
              </a:rPr>
              <a:t>với</a:t>
            </a:r>
            <a:r>
              <a:rPr lang="en-US" dirty="0">
                <a:latin typeface="Work Sans Light" pitchFamily="2" charset="0"/>
              </a:rPr>
              <a:t> </a:t>
            </a:r>
            <a:r>
              <a:rPr lang="en-US" dirty="0" err="1">
                <a:latin typeface="Work Sans Light" pitchFamily="2" charset="0"/>
              </a:rPr>
              <a:t>quân</a:t>
            </a:r>
            <a:r>
              <a:rPr lang="en-US" dirty="0">
                <a:latin typeface="Work Sans Light" pitchFamily="2" charset="0"/>
              </a:rPr>
              <a:t> </a:t>
            </a:r>
            <a:r>
              <a:rPr lang="en-US" dirty="0" err="1">
                <a:latin typeface="Work Sans Light" pitchFamily="2" charset="0"/>
              </a:rPr>
              <a:t>Tưởng</a:t>
            </a:r>
            <a:r>
              <a:rPr lang="en-US" dirty="0">
                <a:latin typeface="Work Sans Light" pitchFamily="2" charset="0"/>
              </a:rPr>
              <a:t> </a:t>
            </a:r>
            <a:r>
              <a:rPr lang="en-US" dirty="0" err="1">
                <a:latin typeface="Work Sans Light" pitchFamily="2" charset="0"/>
              </a:rPr>
              <a:t>và</a:t>
            </a:r>
            <a:r>
              <a:rPr lang="en-US" dirty="0">
                <a:latin typeface="Work Sans Light" pitchFamily="2" charset="0"/>
              </a:rPr>
              <a:t> </a:t>
            </a:r>
            <a:r>
              <a:rPr lang="en-US" dirty="0" err="1">
                <a:latin typeface="Work Sans Light" pitchFamily="2" charset="0"/>
              </a:rPr>
              <a:t>tay</a:t>
            </a:r>
            <a:r>
              <a:rPr lang="en-US" dirty="0">
                <a:latin typeface="Work Sans Light" pitchFamily="2" charset="0"/>
              </a:rPr>
              <a:t> </a:t>
            </a:r>
            <a:r>
              <a:rPr lang="en-US" dirty="0" err="1">
                <a:latin typeface="Work Sans Light" pitchFamily="2" charset="0"/>
              </a:rPr>
              <a:t>sai</a:t>
            </a:r>
            <a:r>
              <a:rPr lang="en-US" dirty="0">
                <a:latin typeface="Work Sans Light" pitchFamily="2" charset="0"/>
              </a:rPr>
              <a:t> </a:t>
            </a:r>
            <a:r>
              <a:rPr lang="en-US" dirty="0" err="1">
                <a:latin typeface="Work Sans Light" pitchFamily="2" charset="0"/>
              </a:rPr>
              <a:t>của</a:t>
            </a:r>
            <a:r>
              <a:rPr lang="en-US" dirty="0">
                <a:latin typeface="Work Sans Light" pitchFamily="2" charset="0"/>
              </a:rPr>
              <a:t> </a:t>
            </a:r>
            <a:r>
              <a:rPr lang="en-US" dirty="0" err="1">
                <a:latin typeface="Work Sans Light" pitchFamily="2" charset="0"/>
              </a:rPr>
              <a:t>chúng</a:t>
            </a:r>
            <a:r>
              <a:rPr lang="en-US" dirty="0">
                <a:latin typeface="Work Sans Light" pitchFamily="2" charset="0"/>
              </a:rPr>
              <a:t> </a:t>
            </a:r>
            <a:r>
              <a:rPr lang="en-US" dirty="0" err="1">
                <a:latin typeface="Work Sans Light" pitchFamily="2" charset="0"/>
              </a:rPr>
              <a:t>để</a:t>
            </a:r>
            <a:r>
              <a:rPr lang="en-US" dirty="0">
                <a:latin typeface="Work Sans Light" pitchFamily="2" charset="0"/>
              </a:rPr>
              <a:t> </a:t>
            </a:r>
            <a:r>
              <a:rPr lang="en-US" dirty="0" err="1">
                <a:latin typeface="Work Sans Light" pitchFamily="2" charset="0"/>
              </a:rPr>
              <a:t>giữ</a:t>
            </a:r>
            <a:r>
              <a:rPr lang="en-US" dirty="0">
                <a:latin typeface="Work Sans Light" pitchFamily="2" charset="0"/>
              </a:rPr>
              <a:t> </a:t>
            </a:r>
            <a:r>
              <a:rPr lang="en-US" dirty="0" err="1">
                <a:latin typeface="Work Sans Light" pitchFamily="2" charset="0"/>
              </a:rPr>
              <a:t>vững</a:t>
            </a:r>
            <a:r>
              <a:rPr lang="en-US" dirty="0">
                <a:latin typeface="Work Sans Light" pitchFamily="2" charset="0"/>
              </a:rPr>
              <a:t> </a:t>
            </a:r>
            <a:r>
              <a:rPr lang="en-US" dirty="0" err="1">
                <a:latin typeface="Work Sans Light" pitchFamily="2" charset="0"/>
              </a:rPr>
              <a:t>chính</a:t>
            </a:r>
            <a:r>
              <a:rPr lang="en-US" dirty="0">
                <a:latin typeface="Work Sans Light" pitchFamily="2" charset="0"/>
              </a:rPr>
              <a:t> </a:t>
            </a:r>
            <a:r>
              <a:rPr lang="en-US" dirty="0" err="1">
                <a:latin typeface="Work Sans Light" pitchFamily="2" charset="0"/>
              </a:rPr>
              <a:t>quyền</a:t>
            </a:r>
            <a:r>
              <a:rPr lang="en-US" dirty="0">
                <a:latin typeface="Work Sans Light" pitchFamily="2" charset="0"/>
              </a:rPr>
              <a:t>. </a:t>
            </a:r>
            <a:r>
              <a:rPr lang="en-US" dirty="0" err="1">
                <a:latin typeface="Work Sans Light" pitchFamily="2" charset="0"/>
              </a:rPr>
              <a:t>Tập</a:t>
            </a:r>
            <a:r>
              <a:rPr lang="en-US" dirty="0">
                <a:latin typeface="Work Sans Light" pitchFamily="2" charset="0"/>
              </a:rPr>
              <a:t> </a:t>
            </a:r>
            <a:r>
              <a:rPr lang="en-US" dirty="0" err="1">
                <a:latin typeface="Work Sans Light" pitchFamily="2" charset="0"/>
              </a:rPr>
              <a:t>trung</a:t>
            </a:r>
            <a:r>
              <a:rPr lang="en-US" dirty="0">
                <a:latin typeface="Work Sans Light" pitchFamily="2" charset="0"/>
              </a:rPr>
              <a:t> </a:t>
            </a:r>
            <a:r>
              <a:rPr lang="en-US" dirty="0" err="1">
                <a:latin typeface="Work Sans Light" pitchFamily="2" charset="0"/>
              </a:rPr>
              <a:t>chống</a:t>
            </a:r>
            <a:r>
              <a:rPr lang="en-US" dirty="0">
                <a:latin typeface="Work Sans Light" pitchFamily="2" charset="0"/>
              </a:rPr>
              <a:t> </a:t>
            </a:r>
            <a:r>
              <a:rPr lang="en-US" dirty="0" err="1">
                <a:latin typeface="Work Sans Light" pitchFamily="2" charset="0"/>
              </a:rPr>
              <a:t>Pháp</a:t>
            </a:r>
            <a:endParaRPr lang="en-US" dirty="0">
              <a:latin typeface="Work Sans Light" pitchFamily="2" charset="0"/>
            </a:endParaRPr>
          </a:p>
        </p:txBody>
      </p:sp>
    </p:spTree>
    <p:extLst>
      <p:ext uri="{BB962C8B-B14F-4D97-AF65-F5344CB8AC3E}">
        <p14:creationId xmlns:p14="http://schemas.microsoft.com/office/powerpoint/2010/main" val="340717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A904F89-3A2E-40FC-A866-ACB8BFBAFD0C}"/>
              </a:ext>
            </a:extLst>
          </p:cNvPr>
          <p:cNvSpPr txBox="1">
            <a:spLocks/>
          </p:cNvSpPr>
          <p:nvPr/>
        </p:nvSpPr>
        <p:spPr>
          <a:xfrm>
            <a:off x="878332" y="2050763"/>
            <a:ext cx="4764157" cy="14348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just"/>
            <a:r>
              <a:rPr lang="en-US" sz="1800" b="0" dirty="0" err="1">
                <a:latin typeface="Work Sans Light" pitchFamily="2" charset="0"/>
              </a:rPr>
              <a:t>Hiệp</a:t>
            </a:r>
            <a:r>
              <a:rPr lang="en-US" sz="1800" b="0" dirty="0">
                <a:latin typeface="Work Sans Light" pitchFamily="2" charset="0"/>
              </a:rPr>
              <a:t> </a:t>
            </a:r>
            <a:r>
              <a:rPr lang="en-US" sz="1800" b="0" dirty="0" err="1">
                <a:latin typeface="Work Sans Light" pitchFamily="2" charset="0"/>
              </a:rPr>
              <a:t>định</a:t>
            </a:r>
            <a:r>
              <a:rPr lang="en-US" sz="1800" b="0" dirty="0">
                <a:latin typeface="Work Sans Light" pitchFamily="2" charset="0"/>
              </a:rPr>
              <a:t> </a:t>
            </a:r>
            <a:r>
              <a:rPr lang="en-US" sz="1800" b="0" dirty="0" err="1">
                <a:latin typeface="Work Sans Light" pitchFamily="2" charset="0"/>
              </a:rPr>
              <a:t>sơ</a:t>
            </a:r>
            <a:r>
              <a:rPr lang="en-US" sz="1800" b="0" dirty="0">
                <a:latin typeface="Work Sans Light" pitchFamily="2" charset="0"/>
              </a:rPr>
              <a:t> </a:t>
            </a:r>
            <a:r>
              <a:rPr lang="en-US" sz="1800" b="0" dirty="0" err="1">
                <a:latin typeface="Work Sans Light" pitchFamily="2" charset="0"/>
              </a:rPr>
              <a:t>bộ</a:t>
            </a:r>
            <a:r>
              <a:rPr lang="en-US" sz="1800" b="0" dirty="0">
                <a:latin typeface="Work Sans Light" pitchFamily="2" charset="0"/>
              </a:rPr>
              <a:t> 6/3/1946; </a:t>
            </a:r>
            <a:r>
              <a:rPr lang="en-US" sz="1800" b="0" dirty="0" err="1">
                <a:latin typeface="Work Sans Light" pitchFamily="2" charset="0"/>
              </a:rPr>
              <a:t>cuộc</a:t>
            </a:r>
            <a:r>
              <a:rPr lang="en-US" sz="1800" b="0" dirty="0">
                <a:latin typeface="Work Sans Light" pitchFamily="2" charset="0"/>
              </a:rPr>
              <a:t> </a:t>
            </a:r>
            <a:r>
              <a:rPr lang="en-US" sz="1800" b="0" dirty="0" err="1">
                <a:latin typeface="Work Sans Light" pitchFamily="2" charset="0"/>
              </a:rPr>
              <a:t>đàm</a:t>
            </a:r>
            <a:r>
              <a:rPr lang="en-US" sz="1800" b="0" dirty="0">
                <a:latin typeface="Work Sans Light" pitchFamily="2" charset="0"/>
              </a:rPr>
              <a:t> </a:t>
            </a:r>
            <a:r>
              <a:rPr lang="en-US" sz="1800" b="0" dirty="0" err="1">
                <a:latin typeface="Work Sans Light" pitchFamily="2" charset="0"/>
              </a:rPr>
              <a:t>phán</a:t>
            </a:r>
            <a:r>
              <a:rPr lang="en-US" sz="1800" b="0" dirty="0">
                <a:latin typeface="Work Sans Light" pitchFamily="2" charset="0"/>
              </a:rPr>
              <a:t> ở </a:t>
            </a:r>
            <a:r>
              <a:rPr lang="en-US" sz="1800" b="0" dirty="0" err="1">
                <a:latin typeface="Work Sans Light" pitchFamily="2" charset="0"/>
              </a:rPr>
              <a:t>Đà</a:t>
            </a:r>
            <a:r>
              <a:rPr lang="en-US" sz="1800" b="0" dirty="0">
                <a:latin typeface="Work Sans Light" pitchFamily="2" charset="0"/>
              </a:rPr>
              <a:t> </a:t>
            </a:r>
            <a:r>
              <a:rPr lang="en-US" sz="1800" b="0" dirty="0" err="1">
                <a:latin typeface="Work Sans Light" pitchFamily="2" charset="0"/>
              </a:rPr>
              <a:t>Lạt</a:t>
            </a:r>
            <a:r>
              <a:rPr lang="en-US" sz="1800" b="0" dirty="0">
                <a:latin typeface="Work Sans Light" pitchFamily="2" charset="0"/>
              </a:rPr>
              <a:t>, </a:t>
            </a:r>
            <a:r>
              <a:rPr lang="en-US" sz="1800" b="0" dirty="0" err="1">
                <a:latin typeface="Work Sans Light" pitchFamily="2" charset="0"/>
              </a:rPr>
              <a:t>Tạm</a:t>
            </a:r>
            <a:r>
              <a:rPr lang="en-US" sz="1800" b="0" dirty="0">
                <a:latin typeface="Work Sans Light" pitchFamily="2" charset="0"/>
              </a:rPr>
              <a:t> </a:t>
            </a:r>
            <a:r>
              <a:rPr lang="en-US" sz="1800" b="0" dirty="0" err="1">
                <a:latin typeface="Work Sans Light" pitchFamily="2" charset="0"/>
              </a:rPr>
              <a:t>ước</a:t>
            </a:r>
            <a:r>
              <a:rPr lang="en-US" sz="1800" b="0" dirty="0">
                <a:latin typeface="Work Sans Light" pitchFamily="2" charset="0"/>
              </a:rPr>
              <a:t> 14/9/1946 </a:t>
            </a:r>
            <a:r>
              <a:rPr lang="en-US" sz="1800" b="0" dirty="0" err="1">
                <a:latin typeface="Work Sans Light" pitchFamily="2" charset="0"/>
              </a:rPr>
              <a:t>tạo</a:t>
            </a:r>
            <a:r>
              <a:rPr lang="en-US" sz="1800" b="0" dirty="0">
                <a:latin typeface="Work Sans Light" pitchFamily="2" charset="0"/>
              </a:rPr>
              <a:t> </a:t>
            </a:r>
            <a:r>
              <a:rPr lang="en-US" sz="1800" b="0" dirty="0" err="1">
                <a:latin typeface="Work Sans Light" pitchFamily="2" charset="0"/>
              </a:rPr>
              <a:t>điều</a:t>
            </a:r>
            <a:r>
              <a:rPr lang="en-US" sz="1800" b="0" dirty="0">
                <a:latin typeface="Work Sans Light" pitchFamily="2" charset="0"/>
              </a:rPr>
              <a:t> </a:t>
            </a:r>
            <a:r>
              <a:rPr lang="en-US" sz="1800" b="0" dirty="0" err="1">
                <a:latin typeface="Work Sans Light" pitchFamily="2" charset="0"/>
              </a:rPr>
              <a:t>kiện</a:t>
            </a:r>
            <a:r>
              <a:rPr lang="en-US" sz="1800" b="0" dirty="0">
                <a:latin typeface="Work Sans Light" pitchFamily="2" charset="0"/>
              </a:rPr>
              <a:t> </a:t>
            </a:r>
            <a:r>
              <a:rPr lang="en-US" sz="1800" b="0" dirty="0" err="1">
                <a:latin typeface="Work Sans Light" pitchFamily="2" charset="0"/>
              </a:rPr>
              <a:t>cho</a:t>
            </a:r>
            <a:r>
              <a:rPr lang="en-US" sz="1800" b="0" dirty="0">
                <a:latin typeface="Work Sans Light" pitchFamily="2" charset="0"/>
              </a:rPr>
              <a:t> </a:t>
            </a:r>
            <a:r>
              <a:rPr lang="en-US" sz="1800" b="0" dirty="0" err="1">
                <a:latin typeface="Work Sans Light" pitchFamily="2" charset="0"/>
              </a:rPr>
              <a:t>quân</a:t>
            </a:r>
            <a:r>
              <a:rPr lang="en-US" sz="1800" b="0" dirty="0">
                <a:latin typeface="Work Sans Light" pitchFamily="2" charset="0"/>
              </a:rPr>
              <a:t> </a:t>
            </a:r>
            <a:r>
              <a:rPr lang="en-US" sz="1800" b="0" dirty="0" err="1">
                <a:latin typeface="Work Sans Light" pitchFamily="2" charset="0"/>
              </a:rPr>
              <a:t>dân</a:t>
            </a:r>
            <a:r>
              <a:rPr lang="en-US" sz="1800" b="0" dirty="0">
                <a:latin typeface="Work Sans Light" pitchFamily="2" charset="0"/>
              </a:rPr>
              <a:t> ta có </a:t>
            </a:r>
            <a:r>
              <a:rPr lang="en-US" sz="1800" b="0" dirty="0" err="1">
                <a:latin typeface="Work Sans Light" pitchFamily="2" charset="0"/>
              </a:rPr>
              <a:t>thêm</a:t>
            </a:r>
            <a:r>
              <a:rPr lang="en-US" sz="1800" b="0" dirty="0">
                <a:latin typeface="Work Sans Light" pitchFamily="2" charset="0"/>
              </a:rPr>
              <a:t> </a:t>
            </a:r>
            <a:r>
              <a:rPr lang="en-US" sz="1800" b="0" dirty="0" err="1">
                <a:latin typeface="Work Sans Light" pitchFamily="2" charset="0"/>
              </a:rPr>
              <a:t>thời</a:t>
            </a:r>
            <a:r>
              <a:rPr lang="en-US" sz="1800" b="0" dirty="0">
                <a:latin typeface="Work Sans Light" pitchFamily="2" charset="0"/>
              </a:rPr>
              <a:t> </a:t>
            </a:r>
            <a:r>
              <a:rPr lang="en-US" sz="1800" b="0" dirty="0" err="1">
                <a:latin typeface="Work Sans Light" pitchFamily="2" charset="0"/>
              </a:rPr>
              <a:t>gian</a:t>
            </a:r>
            <a:r>
              <a:rPr lang="en-US" sz="1800" b="0" dirty="0">
                <a:latin typeface="Work Sans Light" pitchFamily="2" charset="0"/>
              </a:rPr>
              <a:t> </a:t>
            </a:r>
            <a:r>
              <a:rPr lang="en-US" sz="1800" b="0" dirty="0" err="1">
                <a:latin typeface="Work Sans Light" pitchFamily="2" charset="0"/>
              </a:rPr>
              <a:t>để</a:t>
            </a:r>
            <a:r>
              <a:rPr lang="en-US" sz="1800" b="0" dirty="0">
                <a:latin typeface="Work Sans Light" pitchFamily="2" charset="0"/>
              </a:rPr>
              <a:t> </a:t>
            </a:r>
            <a:r>
              <a:rPr lang="en-US" sz="1800" b="0" dirty="0" err="1">
                <a:latin typeface="Work Sans Light" pitchFamily="2" charset="0"/>
              </a:rPr>
              <a:t>chuẩn</a:t>
            </a:r>
            <a:r>
              <a:rPr lang="en-US" sz="1800" b="0" dirty="0">
                <a:latin typeface="Work Sans Light" pitchFamily="2" charset="0"/>
              </a:rPr>
              <a:t> </a:t>
            </a:r>
            <a:r>
              <a:rPr lang="en-US" sz="1800" b="0" dirty="0" err="1">
                <a:latin typeface="Work Sans Light" pitchFamily="2" charset="0"/>
              </a:rPr>
              <a:t>bị</a:t>
            </a:r>
            <a:r>
              <a:rPr lang="en-US" sz="1800" b="0" dirty="0">
                <a:latin typeface="Work Sans Light" pitchFamily="2" charset="0"/>
              </a:rPr>
              <a:t> </a:t>
            </a:r>
            <a:r>
              <a:rPr lang="en-US" sz="1800" b="0" dirty="0" err="1">
                <a:latin typeface="Work Sans Light" pitchFamily="2" charset="0"/>
              </a:rPr>
              <a:t>cho</a:t>
            </a:r>
            <a:r>
              <a:rPr lang="en-US" sz="1800" b="0" dirty="0">
                <a:latin typeface="Work Sans Light" pitchFamily="2" charset="0"/>
              </a:rPr>
              <a:t> </a:t>
            </a:r>
            <a:r>
              <a:rPr lang="en-US" sz="1800" b="0" dirty="0" err="1">
                <a:latin typeface="Work Sans Light" pitchFamily="2" charset="0"/>
              </a:rPr>
              <a:t>cuộc</a:t>
            </a:r>
            <a:r>
              <a:rPr lang="en-US" sz="1800" b="0" dirty="0">
                <a:latin typeface="Work Sans Light" pitchFamily="2" charset="0"/>
              </a:rPr>
              <a:t> </a:t>
            </a:r>
            <a:r>
              <a:rPr lang="en-US" sz="1800" b="0" dirty="0" err="1">
                <a:latin typeface="Work Sans Light" pitchFamily="2" charset="0"/>
              </a:rPr>
              <a:t>chiến</a:t>
            </a:r>
            <a:r>
              <a:rPr lang="en-US" sz="1800" b="0" dirty="0">
                <a:latin typeface="Work Sans Light" pitchFamily="2" charset="0"/>
              </a:rPr>
              <a:t> </a:t>
            </a:r>
            <a:r>
              <a:rPr lang="en-US" sz="1800" b="0" dirty="0" err="1">
                <a:latin typeface="Work Sans Light" pitchFamily="2" charset="0"/>
              </a:rPr>
              <a:t>đấu</a:t>
            </a:r>
            <a:r>
              <a:rPr lang="en-US" sz="1800" b="0" dirty="0">
                <a:latin typeface="Work Sans Light" pitchFamily="2" charset="0"/>
              </a:rPr>
              <a:t> </a:t>
            </a:r>
            <a:r>
              <a:rPr lang="en-US" sz="1800" b="0" dirty="0" err="1">
                <a:latin typeface="Work Sans Light" pitchFamily="2" charset="0"/>
              </a:rPr>
              <a:t>mới</a:t>
            </a:r>
            <a:endParaRPr lang="en-US" sz="1800" b="0" dirty="0">
              <a:latin typeface="Work Sans Light" pitchFamily="2" charset="0"/>
            </a:endParaRPr>
          </a:p>
        </p:txBody>
      </p:sp>
      <p:pic>
        <p:nvPicPr>
          <p:cNvPr id="4" name="Picture 2">
            <a:extLst>
              <a:ext uri="{FF2B5EF4-FFF2-40B4-BE49-F238E27FC236}">
                <a16:creationId xmlns:a16="http://schemas.microsoft.com/office/drawing/2014/main" id="{BA26C2AF-1CEB-4ADB-811D-4A0D3A0CF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3334" y="1413306"/>
            <a:ext cx="2570922" cy="1434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575753D5-BB3C-4B86-8450-F93E2441C2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078" y="3026758"/>
            <a:ext cx="2570922" cy="1605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189BD62B-6B15-46D0-B80A-FB39CDF45572}"/>
              </a:ext>
            </a:extLst>
          </p:cNvPr>
          <p:cNvSpPr txBox="1"/>
          <p:nvPr/>
        </p:nvSpPr>
        <p:spPr>
          <a:xfrm>
            <a:off x="761999" y="766975"/>
            <a:ext cx="7593495" cy="646331"/>
          </a:xfrm>
          <a:prstGeom prst="rect">
            <a:avLst/>
          </a:prstGeom>
          <a:noFill/>
        </p:spPr>
        <p:txBody>
          <a:bodyPr wrap="square">
            <a:spAutoFit/>
          </a:bodyPr>
          <a:lstStyle/>
          <a:p>
            <a:r>
              <a:rPr lang="vi-VN" sz="1800" b="1" dirty="0">
                <a:solidFill>
                  <a:srgbClr val="FF0000"/>
                </a:solidFill>
                <a:latin typeface="Work Sans" pitchFamily="2" charset="0"/>
              </a:rPr>
              <a:t>Tổ chức cuộc kháng chiến chống thực dân Pháp xâm lược ở Nam bộ, đấu tranh bảo vệ chính quyền cách mạng non trẻ</a:t>
            </a:r>
            <a:endParaRPr lang="en-US" sz="1800" b="1" dirty="0">
              <a:solidFill>
                <a:srgbClr val="FF0000"/>
              </a:solidFill>
              <a:latin typeface="Work Sans" pitchFamily="2" charset="0"/>
            </a:endParaRPr>
          </a:p>
        </p:txBody>
      </p:sp>
    </p:spTree>
    <p:extLst>
      <p:ext uri="{BB962C8B-B14F-4D97-AF65-F5344CB8AC3E}">
        <p14:creationId xmlns:p14="http://schemas.microsoft.com/office/powerpoint/2010/main" val="204900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924271" y="1647518"/>
            <a:ext cx="7216800" cy="1159800"/>
          </a:xfrm>
          <a:prstGeom prst="rect">
            <a:avLst/>
          </a:prstGeom>
        </p:spPr>
        <p:txBody>
          <a:bodyPr spcFirstLastPara="1" wrap="square" lIns="91425" tIns="91425" rIns="91425" bIns="91425" anchor="b" anchorCtr="0">
            <a:noAutofit/>
          </a:bodyPr>
          <a:lstStyle/>
          <a:p>
            <a:pPr marL="127000" marR="0">
              <a:spcBef>
                <a:spcPts val="0"/>
              </a:spcBef>
              <a:spcAft>
                <a:spcPts val="0"/>
              </a:spcAft>
              <a:tabLst>
                <a:tab pos="5725160" algn="r"/>
              </a:tabLst>
            </a:pPr>
            <a:r>
              <a:rPr lang="vi-VN" sz="2400" dirty="0"/>
              <a:t>Đảng lãnh đạo xây dựng, bảo vệ chính quyền cách mạng và kháng chiến chống thực dân Pháp xâm lược (1945-1954) </a:t>
            </a:r>
            <a:endParaRPr sz="2400" dirty="0"/>
          </a:p>
        </p:txBody>
      </p:sp>
      <p:sp>
        <p:nvSpPr>
          <p:cNvPr id="92" name="Google Shape;92;p15"/>
          <p:cNvSpPr txBox="1">
            <a:spLocks noGrp="1"/>
          </p:cNvSpPr>
          <p:nvPr>
            <p:ph type="subTitle" idx="1"/>
          </p:nvPr>
        </p:nvSpPr>
        <p:spPr>
          <a:xfrm>
            <a:off x="924271" y="2970329"/>
            <a:ext cx="7449713" cy="784800"/>
          </a:xfrm>
          <a:prstGeom prst="rect">
            <a:avLst/>
          </a:prstGeom>
        </p:spPr>
        <p:txBody>
          <a:bodyPr spcFirstLastPara="1" wrap="square" lIns="91425" tIns="91425" rIns="91425" bIns="91425" anchor="t" anchorCtr="0">
            <a:noAutofit/>
          </a:bodyPr>
          <a:lstStyle/>
          <a:p>
            <a:pPr marL="0" indent="0"/>
            <a:r>
              <a:rPr lang="en-US" dirty="0" smtClean="0"/>
              <a:t>2.1.2</a:t>
            </a:r>
            <a:r>
              <a:rPr lang="vi-VN" dirty="0"/>
              <a:t>. Đường lối kháng chiến toàn quốc và quá trình tổ chức thực hiện từ năm 1946 đến năm 1950</a:t>
            </a:r>
            <a:endParaRPr lang="en-US" dirty="0"/>
          </a:p>
        </p:txBody>
      </p:sp>
      <p:sp>
        <p:nvSpPr>
          <p:cNvPr id="93" name="Google Shape;93;p15"/>
          <p:cNvSpPr txBox="1"/>
          <p:nvPr/>
        </p:nvSpPr>
        <p:spPr>
          <a:xfrm>
            <a:off x="648929" y="380305"/>
            <a:ext cx="1435510" cy="118464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6600" b="1" dirty="0" smtClean="0">
                <a:solidFill>
                  <a:schemeClr val="dk1"/>
                </a:solidFill>
                <a:latin typeface="Work Sans"/>
                <a:ea typeface="Work Sans"/>
                <a:cs typeface="Work Sans"/>
                <a:sym typeface="Work Sans"/>
              </a:rPr>
              <a:t>2.1</a:t>
            </a:r>
            <a:endParaRPr sz="6600" b="1" dirty="0">
              <a:latin typeface="Work Sans"/>
              <a:ea typeface="Work Sans"/>
              <a:cs typeface="Work Sans"/>
              <a:sym typeface="Work Sans"/>
            </a:endParaRPr>
          </a:p>
        </p:txBody>
      </p:sp>
    </p:spTree>
    <p:extLst>
      <p:ext uri="{BB962C8B-B14F-4D97-AF65-F5344CB8AC3E}">
        <p14:creationId xmlns:p14="http://schemas.microsoft.com/office/powerpoint/2010/main" val="3074593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2" name="Google Shape;162;p21"/>
          <p:cNvSpPr txBox="1">
            <a:spLocks noGrp="1"/>
          </p:cNvSpPr>
          <p:nvPr>
            <p:ph type="body" idx="1"/>
          </p:nvPr>
        </p:nvSpPr>
        <p:spPr>
          <a:xfrm>
            <a:off x="607418" y="1782837"/>
            <a:ext cx="4421780" cy="2566719"/>
          </a:xfrm>
          <a:prstGeom prst="rect">
            <a:avLst/>
          </a:prstGeom>
        </p:spPr>
        <p:txBody>
          <a:bodyPr spcFirstLastPara="1" wrap="square" lIns="91425" tIns="91425" rIns="91425" bIns="91425" anchor="t" anchorCtr="0">
            <a:noAutofit/>
          </a:bodyPr>
          <a:lstStyle/>
          <a:p>
            <a:pPr marL="285750" indent="-285750"/>
            <a:r>
              <a:rPr lang="vi-VN" sz="1400" dirty="0"/>
              <a:t>Từ cuối tháng 10-1946, tình hình chiến sự ở Việt Nam ngày càng căng thẳng do, nguy cơ một cuộc chiến tranh giữa Việt Nam và Pháp tăng dần</a:t>
            </a:r>
            <a:r>
              <a:rPr lang="en-US" sz="1400" dirty="0"/>
              <a:t>.</a:t>
            </a:r>
          </a:p>
          <a:p>
            <a:pPr marL="285750" indent="-285750"/>
            <a:r>
              <a:rPr lang="vi-VN" sz="1400" dirty="0"/>
              <a:t>Cuối tháng 11-1946, thực dân Pháp mở cuộc tấn công vũ trang đánh chiếm Hải Phòng, Lạng Sơn, tiếp đó chiếm đóng trái phép ở Đà Nẵng, Hải Dương, tấn công vào các vùng tự do của ta ở Nam Trung bộ và Nam bộ</a:t>
            </a:r>
            <a:r>
              <a:rPr lang="en-US" sz="1400" dirty="0"/>
              <a:t>.</a:t>
            </a:r>
          </a:p>
        </p:txBody>
      </p:sp>
      <p:sp>
        <p:nvSpPr>
          <p:cNvPr id="166" name="Google Shape;166;p21"/>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0" name="TextBox 9">
            <a:extLst>
              <a:ext uri="{FF2B5EF4-FFF2-40B4-BE49-F238E27FC236}">
                <a16:creationId xmlns:a16="http://schemas.microsoft.com/office/drawing/2014/main" id="{467A732C-3F66-4273-938B-F8052E9A8DDB}"/>
              </a:ext>
            </a:extLst>
          </p:cNvPr>
          <p:cNvSpPr txBox="1"/>
          <p:nvPr/>
        </p:nvSpPr>
        <p:spPr>
          <a:xfrm>
            <a:off x="607418" y="908206"/>
            <a:ext cx="4421781" cy="668388"/>
          </a:xfrm>
          <a:prstGeom prst="rect">
            <a:avLst/>
          </a:prstGeom>
          <a:noFill/>
        </p:spPr>
        <p:txBody>
          <a:bodyPr wrap="square">
            <a:spAutoFit/>
          </a:bodyPr>
          <a:lstStyle/>
          <a:p>
            <a:pPr marR="0" algn="just">
              <a:lnSpc>
                <a:spcPct val="107000"/>
              </a:lnSpc>
              <a:spcBef>
                <a:spcPts val="300"/>
              </a:spcBef>
              <a:spcAft>
                <a:spcPts val="300"/>
              </a:spcAft>
            </a:pPr>
            <a:r>
              <a:rPr lang="vi-VN" sz="1800" b="1" dirty="0">
                <a:solidFill>
                  <a:srgbClr val="FF0000"/>
                </a:solidFill>
                <a:latin typeface="Work Sans" pitchFamily="2" charset="0"/>
              </a:rPr>
              <a:t>Cuộc kháng chiến toàn quốc bùng nổ và đường lối kháng chiến của Đảng</a:t>
            </a:r>
            <a:endParaRPr lang="en-US" sz="1800" b="1" dirty="0">
              <a:solidFill>
                <a:srgbClr val="FF0000"/>
              </a:solidFill>
              <a:latin typeface="Work Sans" pitchFamily="2" charset="0"/>
            </a:endParaRPr>
          </a:p>
        </p:txBody>
      </p:sp>
      <p:pic>
        <p:nvPicPr>
          <p:cNvPr id="6" name="Picture 5">
            <a:extLst>
              <a:ext uri="{FF2B5EF4-FFF2-40B4-BE49-F238E27FC236}">
                <a16:creationId xmlns:a16="http://schemas.microsoft.com/office/drawing/2014/main" id="{D5144622-9845-4E25-B4EE-26905F834D6E}"/>
              </a:ext>
            </a:extLst>
          </p:cNvPr>
          <p:cNvPicPr>
            <a:picLocks noChangeAspect="1"/>
          </p:cNvPicPr>
          <p:nvPr/>
        </p:nvPicPr>
        <p:blipFill>
          <a:blip r:embed="rId3"/>
          <a:stretch>
            <a:fillRect/>
          </a:stretch>
        </p:blipFill>
        <p:spPr>
          <a:xfrm>
            <a:off x="5218042" y="886983"/>
            <a:ext cx="3410783" cy="34625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99C5B1-77BB-4541-9C14-812DCE4888CC}"/>
              </a:ext>
            </a:extLst>
          </p:cNvPr>
          <p:cNvSpPr txBox="1"/>
          <p:nvPr/>
        </p:nvSpPr>
        <p:spPr>
          <a:xfrm>
            <a:off x="607418" y="908206"/>
            <a:ext cx="7979991" cy="668388"/>
          </a:xfrm>
          <a:prstGeom prst="rect">
            <a:avLst/>
          </a:prstGeom>
          <a:noFill/>
        </p:spPr>
        <p:txBody>
          <a:bodyPr wrap="square">
            <a:spAutoFit/>
          </a:bodyPr>
          <a:lstStyle/>
          <a:p>
            <a:pPr marR="0" algn="just">
              <a:lnSpc>
                <a:spcPct val="107000"/>
              </a:lnSpc>
              <a:spcBef>
                <a:spcPts val="300"/>
              </a:spcBef>
              <a:spcAft>
                <a:spcPts val="300"/>
              </a:spcAft>
            </a:pPr>
            <a:r>
              <a:rPr lang="vi-VN" sz="1800" b="1" dirty="0">
                <a:solidFill>
                  <a:srgbClr val="FF0000"/>
                </a:solidFill>
                <a:latin typeface="Work Sans" pitchFamily="2" charset="0"/>
              </a:rPr>
              <a:t>Cuộc kháng chiến toàn quốc bùng nổ và đường lối kháng chiến của Đảng</a:t>
            </a:r>
            <a:endParaRPr lang="en-US" sz="1800" b="1" dirty="0">
              <a:solidFill>
                <a:srgbClr val="FF0000"/>
              </a:solidFill>
              <a:latin typeface="Work Sans" pitchFamily="2" charset="0"/>
            </a:endParaRPr>
          </a:p>
        </p:txBody>
      </p:sp>
      <p:sp>
        <p:nvSpPr>
          <p:cNvPr id="4" name="Google Shape;84;p14">
            <a:extLst>
              <a:ext uri="{FF2B5EF4-FFF2-40B4-BE49-F238E27FC236}">
                <a16:creationId xmlns:a16="http://schemas.microsoft.com/office/drawing/2014/main" id="{3A68E6F5-B649-408C-828F-83AD0B7AAE5E}"/>
              </a:ext>
            </a:extLst>
          </p:cNvPr>
          <p:cNvSpPr txBox="1">
            <a:spLocks/>
          </p:cNvSpPr>
          <p:nvPr/>
        </p:nvSpPr>
        <p:spPr>
          <a:xfrm>
            <a:off x="3638854" y="1958340"/>
            <a:ext cx="4948555" cy="240954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285750" indent="-285750">
              <a:buSzPts val="1100"/>
            </a:pPr>
            <a:r>
              <a:rPr lang="vi-VN" sz="1600" dirty="0"/>
              <a:t>Ngày 12-12-1946, Trung ương ra Chỉ thị Toàn dân kháng chiến</a:t>
            </a:r>
            <a:r>
              <a:rPr lang="en-US" sz="1600" dirty="0"/>
              <a:t>.</a:t>
            </a:r>
          </a:p>
          <a:p>
            <a:pPr marL="285750" indent="-285750">
              <a:buSzPts val="1100"/>
            </a:pPr>
            <a:r>
              <a:rPr lang="vi-VN" sz="1600" dirty="0"/>
              <a:t>Ngày 18-12-1946, Hội nghị Ban Thường vụ Trung ương Đảng (mở rộng) họp tại làng Vạn Phúc, Hà Đông đã đánh giá mức độ nghiêm trọng của tình hình,</a:t>
            </a:r>
            <a:r>
              <a:rPr lang="en-US" sz="1600" dirty="0"/>
              <a:t> </a:t>
            </a:r>
            <a:r>
              <a:rPr lang="vi-VN" sz="1600" dirty="0"/>
              <a:t>quyết định phát động toàn dân, toàn quốc tiến hành cuộc kháng chiến chống xâm lược Pháp với tinh thần “thà hy sinh tất cả chứ không chịu mất nước, không chịu làm nô lệ”</a:t>
            </a:r>
            <a:endParaRPr lang="en-US" sz="1600" dirty="0"/>
          </a:p>
        </p:txBody>
      </p:sp>
      <p:pic>
        <p:nvPicPr>
          <p:cNvPr id="8" name="Picture 7">
            <a:extLst>
              <a:ext uri="{FF2B5EF4-FFF2-40B4-BE49-F238E27FC236}">
                <a16:creationId xmlns:a16="http://schemas.microsoft.com/office/drawing/2014/main" id="{F20D83D6-369B-4A58-9A32-7FD7254B82D7}"/>
              </a:ext>
            </a:extLst>
          </p:cNvPr>
          <p:cNvPicPr>
            <a:picLocks noChangeAspect="1"/>
          </p:cNvPicPr>
          <p:nvPr/>
        </p:nvPicPr>
        <p:blipFill>
          <a:blip r:embed="rId2"/>
          <a:stretch>
            <a:fillRect/>
          </a:stretch>
        </p:blipFill>
        <p:spPr>
          <a:xfrm>
            <a:off x="731768" y="1790700"/>
            <a:ext cx="2607780" cy="2444594"/>
          </a:xfrm>
          <a:prstGeom prst="rect">
            <a:avLst/>
          </a:prstGeom>
        </p:spPr>
      </p:pic>
      <p:sp>
        <p:nvSpPr>
          <p:cNvPr id="12" name="TextBox 11">
            <a:extLst>
              <a:ext uri="{FF2B5EF4-FFF2-40B4-BE49-F238E27FC236}">
                <a16:creationId xmlns:a16="http://schemas.microsoft.com/office/drawing/2014/main" id="{A9F480FC-8F58-4A79-8FF1-90C4FB4BC75E}"/>
              </a:ext>
            </a:extLst>
          </p:cNvPr>
          <p:cNvSpPr txBox="1"/>
          <p:nvPr/>
        </p:nvSpPr>
        <p:spPr>
          <a:xfrm>
            <a:off x="1113183" y="4339287"/>
            <a:ext cx="2305879" cy="307777"/>
          </a:xfrm>
          <a:prstGeom prst="rect">
            <a:avLst/>
          </a:prstGeom>
          <a:noFill/>
        </p:spPr>
        <p:txBody>
          <a:bodyPr wrap="square">
            <a:spAutoFit/>
          </a:bodyPr>
          <a:lstStyle/>
          <a:p>
            <a:r>
              <a:rPr lang="en-US" sz="1400" dirty="0">
                <a:latin typeface="Calibri" panose="020F0502020204030204" pitchFamily="34" charset="0"/>
              </a:rPr>
              <a:t>T</a:t>
            </a:r>
            <a:r>
              <a:rPr lang="vi-VN" sz="1400" dirty="0">
                <a:latin typeface="Calibri" panose="020F0502020204030204" pitchFamily="34" charset="0"/>
              </a:rPr>
              <a:t>ổ tự vệ chợ Đồng Xu</a:t>
            </a:r>
            <a:r>
              <a:rPr lang="en-US" sz="1400" dirty="0" err="1">
                <a:latin typeface="Calibri" panose="020F0502020204030204" pitchFamily="34" charset="0"/>
              </a:rPr>
              <a:t>ân</a:t>
            </a:r>
            <a:endParaRPr lang="en" sz="1400" dirty="0">
              <a:latin typeface="Calibri" panose="020F0502020204030204" pitchFamily="34" charset="0"/>
            </a:endParaRPr>
          </a:p>
        </p:txBody>
      </p:sp>
    </p:spTree>
    <p:extLst>
      <p:ext uri="{BB962C8B-B14F-4D97-AF65-F5344CB8AC3E}">
        <p14:creationId xmlns:p14="http://schemas.microsoft.com/office/powerpoint/2010/main" val="1016914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6"/>
          <p:cNvSpPr txBox="1">
            <a:spLocks noGrp="1"/>
          </p:cNvSpPr>
          <p:nvPr>
            <p:ph type="body" idx="1"/>
          </p:nvPr>
        </p:nvSpPr>
        <p:spPr>
          <a:xfrm>
            <a:off x="1003092" y="1898374"/>
            <a:ext cx="7137816" cy="2590809"/>
          </a:xfrm>
          <a:prstGeom prst="rect">
            <a:avLst/>
          </a:prstGeom>
        </p:spPr>
        <p:txBody>
          <a:bodyPr spcFirstLastPara="1" wrap="square" lIns="91425" tIns="91425" rIns="91425" bIns="91425" anchor="t" anchorCtr="0">
            <a:noAutofit/>
          </a:bodyPr>
          <a:lstStyle/>
          <a:p>
            <a:pPr marL="0" marR="0" indent="0" algn="just">
              <a:lnSpc>
                <a:spcPct val="107000"/>
              </a:lnSpc>
              <a:spcBef>
                <a:spcPts val="300"/>
              </a:spcBef>
              <a:spcAft>
                <a:spcPts val="300"/>
              </a:spcAft>
              <a:buNone/>
              <a:tabLst>
                <a:tab pos="3960495" algn="l"/>
              </a:tabLst>
            </a:pPr>
            <a:r>
              <a:rPr lang="vi-VN" sz="2000" dirty="0"/>
              <a:t>Chúng ta muốn hòa bình, chúng ta phải nhân nhượng. Nhưng chúng ta càng nhân nhượng, thực dân càng lấn tới, vì chúng quyết tâm cướp nước ta một lần nữa!</a:t>
            </a:r>
            <a:endParaRPr lang="en-US" sz="2000" dirty="0"/>
          </a:p>
          <a:p>
            <a:pPr marL="25400" indent="0">
              <a:buNone/>
            </a:pPr>
            <a:r>
              <a:rPr lang="vi-VN" sz="2000" dirty="0"/>
              <a:t>Không! Chúng ta thà hy sinh tất cả, chứ nhất định không chịu mất nước, nhất định không chịu làm nô lệ. Hỡi đồng bào! Chúng ta phải đứng lên!</a:t>
            </a:r>
            <a:endParaRPr lang="en-US" sz="2000" dirty="0"/>
          </a:p>
        </p:txBody>
      </p:sp>
      <p:sp>
        <p:nvSpPr>
          <p:cNvPr id="99" name="Google Shape;99;p16"/>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5" name="TextBox 4">
            <a:extLst>
              <a:ext uri="{FF2B5EF4-FFF2-40B4-BE49-F238E27FC236}">
                <a16:creationId xmlns:a16="http://schemas.microsoft.com/office/drawing/2014/main" id="{2E3E2A98-4A15-4066-A764-39B343ED1BAE}"/>
              </a:ext>
            </a:extLst>
          </p:cNvPr>
          <p:cNvSpPr txBox="1"/>
          <p:nvPr/>
        </p:nvSpPr>
        <p:spPr>
          <a:xfrm>
            <a:off x="1798983" y="1090112"/>
            <a:ext cx="6440556" cy="584775"/>
          </a:xfrm>
          <a:prstGeom prst="rect">
            <a:avLst/>
          </a:prstGeom>
          <a:noFill/>
        </p:spPr>
        <p:txBody>
          <a:bodyPr wrap="square">
            <a:spAutoFit/>
          </a:bodyPr>
          <a:lstStyle/>
          <a:p>
            <a:r>
              <a:rPr lang="vi-VN" sz="1600" b="1" dirty="0">
                <a:latin typeface="Work Sans" pitchFamily="2" charset="0"/>
              </a:rPr>
              <a:t>Ngày 19-12-1946, Chủ tịch Hồ Chí Minh ra</a:t>
            </a:r>
            <a:r>
              <a:rPr lang="vi-VN" sz="1600" b="1" i="1" dirty="0">
                <a:latin typeface="Work Sans" pitchFamily="2" charset="0"/>
              </a:rPr>
              <a:t> Lời kêu gọi toàn quốc kháng chiến</a:t>
            </a:r>
            <a:endParaRPr lang="en-US" sz="1600" b="1" i="1" dirty="0">
              <a:latin typeface="Work San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679369" y="711703"/>
            <a:ext cx="5092200" cy="7206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Instructions</a:t>
            </a:r>
            <a:endParaRPr dirty="0"/>
          </a:p>
        </p:txBody>
      </p:sp>
      <p:sp>
        <p:nvSpPr>
          <p:cNvPr id="70" name="Google Shape;70;p13"/>
          <p:cNvSpPr txBox="1">
            <a:spLocks noGrp="1"/>
          </p:cNvSpPr>
          <p:nvPr>
            <p:ph type="body" idx="2"/>
          </p:nvPr>
        </p:nvSpPr>
        <p:spPr>
          <a:xfrm>
            <a:off x="823424" y="2906985"/>
            <a:ext cx="7109841" cy="1553400"/>
          </a:xfrm>
          <a:prstGeom prst="rect">
            <a:avLst/>
          </a:prstGeom>
        </p:spPr>
        <p:txBody>
          <a:bodyPr spcFirstLastPara="1" wrap="square" lIns="91425" tIns="91425" rIns="91425" bIns="91425" anchor="t" anchorCtr="0">
            <a:noAutofit/>
          </a:bodyPr>
          <a:lstStyle/>
          <a:p>
            <a:pPr marL="0" marR="0" indent="0">
              <a:spcBef>
                <a:spcPts val="0"/>
              </a:spcBef>
              <a:spcAft>
                <a:spcPts val="0"/>
              </a:spcAft>
              <a:buNone/>
              <a:tabLst>
                <a:tab pos="5725160" algn="r"/>
              </a:tabLst>
            </a:pPr>
            <a:r>
              <a:rPr lang="en-US" dirty="0"/>
              <a:t>2</a:t>
            </a:r>
            <a:r>
              <a:rPr lang="en-US" dirty="0" smtClean="0"/>
              <a:t>.1</a:t>
            </a:r>
            <a:r>
              <a:rPr lang="vi-VN" dirty="0"/>
              <a:t>. Đảng lãnh đạo xây dựng, bảo vệ chính quyền cách mạng và kháng chiến chống thực dân Pháp xâm lược (1945-1954) </a:t>
            </a:r>
            <a:endParaRPr lang="en-US" dirty="0"/>
          </a:p>
          <a:p>
            <a:pPr marL="0" marR="0" indent="0">
              <a:spcBef>
                <a:spcPts val="0"/>
              </a:spcBef>
              <a:spcAft>
                <a:spcPts val="0"/>
              </a:spcAft>
              <a:buNone/>
              <a:tabLst>
                <a:tab pos="5725160" algn="r"/>
              </a:tabLst>
            </a:pPr>
            <a:r>
              <a:rPr lang="en-US" dirty="0"/>
              <a:t>2</a:t>
            </a:r>
            <a:r>
              <a:rPr lang="en-US" dirty="0" smtClean="0"/>
              <a:t>.2</a:t>
            </a:r>
            <a:r>
              <a:rPr lang="en-US" dirty="0"/>
              <a:t>. </a:t>
            </a:r>
            <a:r>
              <a:rPr lang="vi-VN" dirty="0"/>
              <a:t>Lãnh đạo xây dựng chủ nghĩa xã hội ở miền Bắc và kháng chiến chống đế quốc Mỹ xâm lược, giải phóng miền Nam, thống nhất đất nước (1954-1975) </a:t>
            </a:r>
            <a:endParaRPr lang="en-US" dirty="0"/>
          </a:p>
        </p:txBody>
      </p:sp>
      <p:sp>
        <p:nvSpPr>
          <p:cNvPr id="72" name="Google Shape;72;p13"/>
          <p:cNvSpPr txBox="1">
            <a:spLocks noGrp="1"/>
          </p:cNvSpPr>
          <p:nvPr>
            <p:ph type="body" idx="1"/>
          </p:nvPr>
        </p:nvSpPr>
        <p:spPr>
          <a:xfrm>
            <a:off x="1050304" y="1341510"/>
            <a:ext cx="6006103" cy="895006"/>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dirty="0"/>
              <a:t>Cung cấp cho sinh viên những nội dung lịch sử cơ bản, hệ thống, khách quan về sự lãnh đạo của Đảng đối với hai cuộc kháng chiến chống ngoại xâm thời kỳ 1945-197</a:t>
            </a:r>
            <a:r>
              <a:rPr lang="en-US" dirty="0"/>
              <a:t>5.</a:t>
            </a:r>
            <a:r>
              <a:rPr lang="en" dirty="0">
                <a:sym typeface="Work Sans Medium"/>
              </a:rPr>
              <a:t/>
            </a:r>
            <a:br>
              <a:rPr lang="en" dirty="0">
                <a:sym typeface="Work Sans Medium"/>
              </a:rPr>
            </a:br>
            <a:endParaRPr dirty="0">
              <a:sym typeface="Work Sans Medium"/>
            </a:endParaRPr>
          </a:p>
        </p:txBody>
      </p:sp>
      <p:grpSp>
        <p:nvGrpSpPr>
          <p:cNvPr id="73" name="Google Shape;73;p13"/>
          <p:cNvGrpSpPr/>
          <p:nvPr/>
        </p:nvGrpSpPr>
        <p:grpSpPr>
          <a:xfrm>
            <a:off x="7284381" y="875939"/>
            <a:ext cx="1097515" cy="913074"/>
            <a:chOff x="1926350" y="995225"/>
            <a:chExt cx="428650" cy="356600"/>
          </a:xfrm>
        </p:grpSpPr>
        <p:sp>
          <p:nvSpPr>
            <p:cNvPr id="74" name="Google Shape;74;p13"/>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3"/>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14" name="Google Shape;69;p13">
            <a:extLst>
              <a:ext uri="{FF2B5EF4-FFF2-40B4-BE49-F238E27FC236}">
                <a16:creationId xmlns:a16="http://schemas.microsoft.com/office/drawing/2014/main" id="{D0A54DE4-8CAB-4189-B7B3-A970A45C434B}"/>
              </a:ext>
            </a:extLst>
          </p:cNvPr>
          <p:cNvSpPr txBox="1">
            <a:spLocks/>
          </p:cNvSpPr>
          <p:nvPr/>
        </p:nvSpPr>
        <p:spPr>
          <a:xfrm>
            <a:off x="679369" y="2211426"/>
            <a:ext cx="5092200" cy="7206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9pPr>
          </a:lstStyle>
          <a:p>
            <a:r>
              <a:rPr lang="en-US" dirty="0"/>
              <a:t>Outline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6"/>
          <p:cNvGrpSpPr>
            <a:grpSpLocks noChangeAspect="1"/>
          </p:cNvGrpSpPr>
          <p:nvPr/>
        </p:nvGrpSpPr>
        <p:grpSpPr>
          <a:xfrm>
            <a:off x="6139853" y="748473"/>
            <a:ext cx="1980278" cy="1297847"/>
            <a:chOff x="-250095" y="223821"/>
            <a:chExt cx="9733407" cy="4988742"/>
          </a:xfrm>
          <a:blipFill>
            <a:blip r:embed="rId2"/>
            <a:stretch>
              <a:fillRect l="-49963" t="-4277" r="-86140"/>
            </a:stretch>
          </a:blipFill>
        </p:grpSpPr>
        <p:sp>
          <p:nvSpPr>
            <p:cNvPr id="7" name="Freeform 7"/>
            <p:cNvSpPr/>
            <p:nvPr/>
          </p:nvSpPr>
          <p:spPr>
            <a:xfrm>
              <a:off x="-250095" y="223821"/>
              <a:ext cx="9733407" cy="4988742"/>
            </a:xfrm>
            <a:custGeom>
              <a:avLst/>
              <a:gdLst/>
              <a:ahLst/>
              <a:cxnLst/>
              <a:rect l="l" t="t" r="r" b="b"/>
              <a:pathLst>
                <a:path w="11287761" h="6350000">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grpFill/>
          </p:spPr>
        </p:sp>
      </p:grpSp>
      <p:grpSp>
        <p:nvGrpSpPr>
          <p:cNvPr id="2" name="Group 2"/>
          <p:cNvGrpSpPr/>
          <p:nvPr/>
        </p:nvGrpSpPr>
        <p:grpSpPr>
          <a:xfrm>
            <a:off x="6193815" y="2131507"/>
            <a:ext cx="1926316" cy="2390395"/>
            <a:chOff x="0" y="0"/>
            <a:chExt cx="6843280" cy="6715619"/>
          </a:xfrm>
        </p:grpSpPr>
        <p:sp>
          <p:nvSpPr>
            <p:cNvPr id="3" name="Freeform 3"/>
            <p:cNvSpPr/>
            <p:nvPr/>
          </p:nvSpPr>
          <p:spPr>
            <a:xfrm>
              <a:off x="0" y="-2540"/>
              <a:ext cx="6845820" cy="6715619"/>
            </a:xfrm>
            <a:custGeom>
              <a:avLst/>
              <a:gdLst/>
              <a:ahLst/>
              <a:cxnLst/>
              <a:rect l="l" t="t" r="r" b="b"/>
              <a:pathLst>
                <a:path w="6845820" h="6715619">
                  <a:moveTo>
                    <a:pt x="6340360" y="6694029"/>
                  </a:moveTo>
                  <a:cubicBezTo>
                    <a:pt x="6334010" y="6700379"/>
                    <a:pt x="6322580" y="6701649"/>
                    <a:pt x="6314960" y="6700379"/>
                  </a:cubicBezTo>
                  <a:cubicBezTo>
                    <a:pt x="6259080" y="6697839"/>
                    <a:pt x="6204470" y="6697839"/>
                    <a:pt x="6148590" y="6696569"/>
                  </a:cubicBezTo>
                  <a:cubicBezTo>
                    <a:pt x="5953010" y="6695299"/>
                    <a:pt x="5757430" y="6704189"/>
                    <a:pt x="5561850" y="6706729"/>
                  </a:cubicBezTo>
                  <a:cubicBezTo>
                    <a:pt x="5398020" y="6709269"/>
                    <a:pt x="5232920" y="6710539"/>
                    <a:pt x="5069090" y="6711810"/>
                  </a:cubicBezTo>
                  <a:cubicBezTo>
                    <a:pt x="3755656" y="6713079"/>
                    <a:pt x="1977496" y="6714349"/>
                    <a:pt x="1555750" y="6714349"/>
                  </a:cubicBezTo>
                  <a:cubicBezTo>
                    <a:pt x="1362710" y="6714349"/>
                    <a:pt x="1168400" y="6715619"/>
                    <a:pt x="975360" y="6715619"/>
                  </a:cubicBezTo>
                  <a:cubicBezTo>
                    <a:pt x="844550" y="6715619"/>
                    <a:pt x="712470" y="6715619"/>
                    <a:pt x="581660" y="6715619"/>
                  </a:cubicBezTo>
                  <a:cubicBezTo>
                    <a:pt x="449580" y="6715619"/>
                    <a:pt x="317500" y="6713079"/>
                    <a:pt x="194310" y="6657199"/>
                  </a:cubicBezTo>
                  <a:cubicBezTo>
                    <a:pt x="109220" y="6617829"/>
                    <a:pt x="33020" y="6551789"/>
                    <a:pt x="29210" y="6452729"/>
                  </a:cubicBezTo>
                  <a:cubicBezTo>
                    <a:pt x="27940" y="6413359"/>
                    <a:pt x="26670" y="6372719"/>
                    <a:pt x="25400" y="6333349"/>
                  </a:cubicBezTo>
                  <a:cubicBezTo>
                    <a:pt x="21590" y="6145389"/>
                    <a:pt x="15240" y="5956159"/>
                    <a:pt x="10160" y="5766929"/>
                  </a:cubicBezTo>
                  <a:cubicBezTo>
                    <a:pt x="5080" y="5601829"/>
                    <a:pt x="0" y="2323481"/>
                    <a:pt x="0" y="626110"/>
                  </a:cubicBezTo>
                  <a:cubicBezTo>
                    <a:pt x="0" y="509270"/>
                    <a:pt x="3810" y="391160"/>
                    <a:pt x="15240" y="274320"/>
                  </a:cubicBezTo>
                  <a:cubicBezTo>
                    <a:pt x="19050" y="231140"/>
                    <a:pt x="12700" y="186690"/>
                    <a:pt x="27940" y="144780"/>
                  </a:cubicBezTo>
                  <a:cubicBezTo>
                    <a:pt x="50800" y="83820"/>
                    <a:pt x="115570" y="54610"/>
                    <a:pt x="175260" y="38100"/>
                  </a:cubicBezTo>
                  <a:cubicBezTo>
                    <a:pt x="278130" y="10160"/>
                    <a:pt x="389890" y="8890"/>
                    <a:pt x="495300" y="11430"/>
                  </a:cubicBezTo>
                  <a:cubicBezTo>
                    <a:pt x="678180" y="16510"/>
                    <a:pt x="6247650" y="0"/>
                    <a:pt x="6355600" y="5080"/>
                  </a:cubicBezTo>
                  <a:cubicBezTo>
                    <a:pt x="6480060" y="11430"/>
                    <a:pt x="6615950" y="31750"/>
                    <a:pt x="6721360" y="102870"/>
                  </a:cubicBezTo>
                  <a:cubicBezTo>
                    <a:pt x="6760730" y="129540"/>
                    <a:pt x="6795020" y="163830"/>
                    <a:pt x="6815341" y="207010"/>
                  </a:cubicBezTo>
                  <a:cubicBezTo>
                    <a:pt x="6831850" y="241300"/>
                    <a:pt x="6835660" y="276860"/>
                    <a:pt x="6835660" y="314960"/>
                  </a:cubicBezTo>
                  <a:cubicBezTo>
                    <a:pt x="6833120" y="515620"/>
                    <a:pt x="6845820" y="5849479"/>
                    <a:pt x="6839470" y="5992989"/>
                  </a:cubicBezTo>
                  <a:cubicBezTo>
                    <a:pt x="6833120" y="6112369"/>
                    <a:pt x="6822960" y="6231749"/>
                    <a:pt x="6807720" y="6349859"/>
                  </a:cubicBezTo>
                  <a:cubicBezTo>
                    <a:pt x="6803910" y="6380339"/>
                    <a:pt x="6802641" y="6412089"/>
                    <a:pt x="6793750" y="6441299"/>
                  </a:cubicBezTo>
                  <a:cubicBezTo>
                    <a:pt x="6777241" y="6494639"/>
                    <a:pt x="6741680" y="6540360"/>
                    <a:pt x="6699770" y="6575919"/>
                  </a:cubicBezTo>
                  <a:cubicBezTo>
                    <a:pt x="6595630" y="6663549"/>
                    <a:pt x="6452120" y="6700379"/>
                    <a:pt x="6318770" y="6701649"/>
                  </a:cubicBezTo>
                  <a:cubicBezTo>
                    <a:pt x="6294640" y="6701649"/>
                    <a:pt x="6322580" y="6685139"/>
                    <a:pt x="6334010" y="6685139"/>
                  </a:cubicBezTo>
                  <a:cubicBezTo>
                    <a:pt x="6462280" y="6685139"/>
                    <a:pt x="6601980" y="6648310"/>
                    <a:pt x="6693420" y="6553060"/>
                  </a:cubicBezTo>
                  <a:cubicBezTo>
                    <a:pt x="6731520" y="6512419"/>
                    <a:pt x="6759460" y="6461619"/>
                    <a:pt x="6765810" y="6405739"/>
                  </a:cubicBezTo>
                  <a:cubicBezTo>
                    <a:pt x="6768350" y="6380339"/>
                    <a:pt x="6770891" y="6356209"/>
                    <a:pt x="6773430" y="6330809"/>
                  </a:cubicBezTo>
                  <a:cubicBezTo>
                    <a:pt x="6842010" y="5770739"/>
                    <a:pt x="6798830" y="382270"/>
                    <a:pt x="6798830" y="320040"/>
                  </a:cubicBezTo>
                  <a:cubicBezTo>
                    <a:pt x="6798830" y="275590"/>
                    <a:pt x="6791210" y="233680"/>
                    <a:pt x="6768350" y="195580"/>
                  </a:cubicBezTo>
                  <a:cubicBezTo>
                    <a:pt x="6742950" y="153670"/>
                    <a:pt x="6702310" y="121920"/>
                    <a:pt x="6659130" y="97790"/>
                  </a:cubicBezTo>
                  <a:cubicBezTo>
                    <a:pt x="6516890" y="19050"/>
                    <a:pt x="6349250" y="19050"/>
                    <a:pt x="6190500" y="20320"/>
                  </a:cubicBezTo>
                  <a:cubicBezTo>
                    <a:pt x="6020320" y="21590"/>
                    <a:pt x="1653540" y="41910"/>
                    <a:pt x="1437640" y="41910"/>
                  </a:cubicBezTo>
                  <a:cubicBezTo>
                    <a:pt x="1176020" y="41910"/>
                    <a:pt x="915670" y="38100"/>
                    <a:pt x="654050" y="31750"/>
                  </a:cubicBezTo>
                  <a:cubicBezTo>
                    <a:pt x="593090" y="31750"/>
                    <a:pt x="533400" y="29210"/>
                    <a:pt x="472440" y="27940"/>
                  </a:cubicBezTo>
                  <a:cubicBezTo>
                    <a:pt x="372110" y="25400"/>
                    <a:pt x="261620" y="24130"/>
                    <a:pt x="165100" y="55880"/>
                  </a:cubicBezTo>
                  <a:cubicBezTo>
                    <a:pt x="111760" y="73660"/>
                    <a:pt x="69850" y="106680"/>
                    <a:pt x="57150" y="163830"/>
                  </a:cubicBezTo>
                  <a:cubicBezTo>
                    <a:pt x="48260" y="205740"/>
                    <a:pt x="52070" y="251460"/>
                    <a:pt x="48260" y="294640"/>
                  </a:cubicBezTo>
                  <a:cubicBezTo>
                    <a:pt x="33020" y="482600"/>
                    <a:pt x="35560" y="671830"/>
                    <a:pt x="40640" y="4163668"/>
                  </a:cubicBezTo>
                  <a:cubicBezTo>
                    <a:pt x="45720" y="5705969"/>
                    <a:pt x="52070" y="5907899"/>
                    <a:pt x="57150" y="6108559"/>
                  </a:cubicBezTo>
                  <a:cubicBezTo>
                    <a:pt x="60960" y="6221589"/>
                    <a:pt x="63500" y="6334619"/>
                    <a:pt x="67310" y="6447649"/>
                  </a:cubicBezTo>
                  <a:cubicBezTo>
                    <a:pt x="71120" y="6563219"/>
                    <a:pt x="176530" y="6630529"/>
                    <a:pt x="275590" y="6664819"/>
                  </a:cubicBezTo>
                  <a:cubicBezTo>
                    <a:pt x="356870" y="6692760"/>
                    <a:pt x="441960" y="6701649"/>
                    <a:pt x="527050" y="6701649"/>
                  </a:cubicBezTo>
                  <a:cubicBezTo>
                    <a:pt x="615950" y="6701649"/>
                    <a:pt x="703580" y="6701649"/>
                    <a:pt x="792480" y="6701649"/>
                  </a:cubicBezTo>
                  <a:cubicBezTo>
                    <a:pt x="962660" y="6701649"/>
                    <a:pt x="1131570" y="6701649"/>
                    <a:pt x="1301750" y="6700379"/>
                  </a:cubicBezTo>
                  <a:cubicBezTo>
                    <a:pt x="1504950" y="6700379"/>
                    <a:pt x="1708150" y="6699110"/>
                    <a:pt x="3280744" y="6697839"/>
                  </a:cubicBezTo>
                  <a:cubicBezTo>
                    <a:pt x="4904281" y="6696569"/>
                    <a:pt x="5183390" y="6695299"/>
                    <a:pt x="5368810" y="6694029"/>
                  </a:cubicBezTo>
                  <a:cubicBezTo>
                    <a:pt x="5489460" y="6692760"/>
                    <a:pt x="5610110" y="6691489"/>
                    <a:pt x="5730760" y="6687679"/>
                  </a:cubicBezTo>
                  <a:cubicBezTo>
                    <a:pt x="5932690" y="6680060"/>
                    <a:pt x="6135890" y="6676249"/>
                    <a:pt x="6337820" y="6683869"/>
                  </a:cubicBezTo>
                  <a:cubicBezTo>
                    <a:pt x="6346710" y="6685139"/>
                    <a:pt x="6345440" y="6688949"/>
                    <a:pt x="6340360" y="6694029"/>
                  </a:cubicBezTo>
                  <a:close/>
                </a:path>
              </a:pathLst>
            </a:custGeom>
            <a:solidFill>
              <a:srgbClr val="000000"/>
            </a:solidFill>
          </p:spPr>
        </p:sp>
      </p:grpSp>
      <p:grpSp>
        <p:nvGrpSpPr>
          <p:cNvPr id="4" name="Group 4"/>
          <p:cNvGrpSpPr>
            <a:grpSpLocks noChangeAspect="1"/>
          </p:cNvGrpSpPr>
          <p:nvPr/>
        </p:nvGrpSpPr>
        <p:grpSpPr>
          <a:xfrm>
            <a:off x="6270623" y="2244768"/>
            <a:ext cx="1773414" cy="2162064"/>
            <a:chOff x="0" y="0"/>
            <a:chExt cx="6350000" cy="6350000"/>
          </a:xfrm>
          <a:blipFill>
            <a:blip r:embed="rId3"/>
            <a:stretch>
              <a:fillRect l="-49963" t="-4277" r="-86140"/>
            </a:stretch>
          </a:blipFill>
        </p:grpSpPr>
        <p:sp>
          <p:nvSpPr>
            <p:cNvPr id="5" name="Freeform 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grpFill/>
          </p:spPr>
        </p:sp>
      </p:grpSp>
      <p:grpSp>
        <p:nvGrpSpPr>
          <p:cNvPr id="8" name="Group 8"/>
          <p:cNvGrpSpPr>
            <a:grpSpLocks noChangeAspect="1"/>
          </p:cNvGrpSpPr>
          <p:nvPr/>
        </p:nvGrpSpPr>
        <p:grpSpPr>
          <a:xfrm>
            <a:off x="3526249" y="621599"/>
            <a:ext cx="2527229" cy="3814685"/>
            <a:chOff x="0" y="0"/>
            <a:chExt cx="4206875" cy="6350000"/>
          </a:xfrm>
        </p:grpSpPr>
        <p:sp>
          <p:nvSpPr>
            <p:cNvPr id="9" name="Freeform 9"/>
            <p:cNvSpPr/>
            <p:nvPr/>
          </p:nvSpPr>
          <p:spPr>
            <a:xfrm>
              <a:off x="0" y="0"/>
              <a:ext cx="4206875" cy="6350128"/>
            </a:xfrm>
            <a:custGeom>
              <a:avLst/>
              <a:gdLst/>
              <a:ahLst/>
              <a:cxnLst/>
              <a:rect l="l" t="t" r="r" b="b"/>
              <a:pathLst>
                <a:path w="4206875" h="6350128">
                  <a:moveTo>
                    <a:pt x="4206875" y="132334"/>
                  </a:moveTo>
                  <a:lnTo>
                    <a:pt x="4206875" y="6217793"/>
                  </a:lnTo>
                  <a:cubicBezTo>
                    <a:pt x="4206875" y="6290818"/>
                    <a:pt x="4147566" y="6350128"/>
                    <a:pt x="4074541" y="6350128"/>
                  </a:cubicBezTo>
                  <a:lnTo>
                    <a:pt x="132334" y="6350128"/>
                  </a:lnTo>
                  <a:cubicBezTo>
                    <a:pt x="59309" y="6350000"/>
                    <a:pt x="0" y="6290691"/>
                    <a:pt x="0" y="6217666"/>
                  </a:cubicBezTo>
                  <a:lnTo>
                    <a:pt x="0" y="132334"/>
                  </a:lnTo>
                  <a:cubicBezTo>
                    <a:pt x="0" y="59309"/>
                    <a:pt x="59309" y="0"/>
                    <a:pt x="132334" y="0"/>
                  </a:cubicBezTo>
                  <a:lnTo>
                    <a:pt x="4074668" y="0"/>
                  </a:lnTo>
                  <a:cubicBezTo>
                    <a:pt x="4147566" y="0"/>
                    <a:pt x="4206875" y="59309"/>
                    <a:pt x="4206875" y="132334"/>
                  </a:cubicBezTo>
                  <a:close/>
                </a:path>
              </a:pathLst>
            </a:custGeom>
            <a:blipFill>
              <a:blip r:embed="rId4"/>
              <a:stretch>
                <a:fillRect l="-49963" t="-4277" r="-86140"/>
              </a:stretch>
            </a:blipFill>
          </p:spPr>
        </p:sp>
      </p:grpSp>
      <p:grpSp>
        <p:nvGrpSpPr>
          <p:cNvPr id="10" name="Group 10"/>
          <p:cNvGrpSpPr/>
          <p:nvPr/>
        </p:nvGrpSpPr>
        <p:grpSpPr>
          <a:xfrm rot="-10800000">
            <a:off x="384996" y="2467961"/>
            <a:ext cx="2107827" cy="60980"/>
            <a:chOff x="0" y="0"/>
            <a:chExt cx="4010941" cy="116037"/>
          </a:xfrm>
        </p:grpSpPr>
        <p:sp>
          <p:nvSpPr>
            <p:cNvPr id="11" name="Freeform 11"/>
            <p:cNvSpPr/>
            <p:nvPr/>
          </p:nvSpPr>
          <p:spPr>
            <a:xfrm>
              <a:off x="0" y="-3119"/>
              <a:ext cx="4010941" cy="119156"/>
            </a:xfrm>
            <a:custGeom>
              <a:avLst/>
              <a:gdLst/>
              <a:ahLst/>
              <a:cxnLst/>
              <a:rect l="l" t="t" r="r" b="b"/>
              <a:pathLst>
                <a:path w="4010941" h="119156">
                  <a:moveTo>
                    <a:pt x="0" y="119156"/>
                  </a:moveTo>
                  <a:cubicBezTo>
                    <a:pt x="11436" y="119128"/>
                    <a:pt x="25672" y="111883"/>
                    <a:pt x="36703" y="108928"/>
                  </a:cubicBezTo>
                  <a:cubicBezTo>
                    <a:pt x="47817" y="105950"/>
                    <a:pt x="62064" y="99462"/>
                    <a:pt x="73603" y="99435"/>
                  </a:cubicBezTo>
                  <a:cubicBezTo>
                    <a:pt x="106040" y="99356"/>
                    <a:pt x="138477" y="99112"/>
                    <a:pt x="170912" y="98674"/>
                  </a:cubicBezTo>
                  <a:cubicBezTo>
                    <a:pt x="434387" y="95119"/>
                    <a:pt x="697523" y="79785"/>
                    <a:pt x="960392" y="62359"/>
                  </a:cubicBezTo>
                  <a:cubicBezTo>
                    <a:pt x="1222028" y="45016"/>
                    <a:pt x="1483558" y="25574"/>
                    <a:pt x="1745513" y="13546"/>
                  </a:cubicBezTo>
                  <a:cubicBezTo>
                    <a:pt x="2008679" y="1462"/>
                    <a:pt x="2271328" y="0"/>
                    <a:pt x="2534614" y="8544"/>
                  </a:cubicBezTo>
                  <a:cubicBezTo>
                    <a:pt x="2779370" y="16487"/>
                    <a:pt x="3024016" y="27282"/>
                    <a:pt x="3268716" y="36708"/>
                  </a:cubicBezTo>
                  <a:cubicBezTo>
                    <a:pt x="3516041" y="46235"/>
                    <a:pt x="3763435" y="53834"/>
                    <a:pt x="4010941" y="56375"/>
                  </a:cubicBezTo>
                  <a:cubicBezTo>
                    <a:pt x="3999611" y="56258"/>
                    <a:pt x="3985162" y="63676"/>
                    <a:pt x="3974238" y="66604"/>
                  </a:cubicBezTo>
                  <a:cubicBezTo>
                    <a:pt x="3963236" y="69551"/>
                    <a:pt x="3948762" y="76214"/>
                    <a:pt x="3937338" y="76097"/>
                  </a:cubicBezTo>
                  <a:cubicBezTo>
                    <a:pt x="3905365" y="75769"/>
                    <a:pt x="3873395" y="75373"/>
                    <a:pt x="3841425" y="74894"/>
                  </a:cubicBezTo>
                  <a:cubicBezTo>
                    <a:pt x="3596372" y="71223"/>
                    <a:pt x="3351440" y="62692"/>
                    <a:pt x="3106562" y="52961"/>
                  </a:cubicBezTo>
                  <a:cubicBezTo>
                    <a:pt x="2859168" y="43130"/>
                    <a:pt x="2611801" y="32565"/>
                    <a:pt x="2364315" y="25270"/>
                  </a:cubicBezTo>
                  <a:cubicBezTo>
                    <a:pt x="2101003" y="17509"/>
                    <a:pt x="1837737" y="24277"/>
                    <a:pt x="1574734" y="38055"/>
                  </a:cubicBezTo>
                  <a:cubicBezTo>
                    <a:pt x="1312836" y="51775"/>
                    <a:pt x="1051324" y="71727"/>
                    <a:pt x="789610" y="88411"/>
                  </a:cubicBezTo>
                  <a:cubicBezTo>
                    <a:pt x="526712" y="105170"/>
                    <a:pt x="263489" y="118521"/>
                    <a:pt x="0" y="119156"/>
                  </a:cubicBezTo>
                  <a:lnTo>
                    <a:pt x="0" y="119156"/>
                  </a:lnTo>
                  <a:close/>
                </a:path>
              </a:pathLst>
            </a:custGeom>
            <a:solidFill>
              <a:srgbClr val="FFD352"/>
            </a:solidFill>
          </p:spPr>
        </p:sp>
      </p:grpSp>
      <p:sp>
        <p:nvSpPr>
          <p:cNvPr id="12" name="TextBox 12"/>
          <p:cNvSpPr txBox="1"/>
          <p:nvPr/>
        </p:nvSpPr>
        <p:spPr>
          <a:xfrm>
            <a:off x="722765" y="915318"/>
            <a:ext cx="2147397" cy="830997"/>
          </a:xfrm>
          <a:prstGeom prst="rect">
            <a:avLst/>
          </a:prstGeom>
        </p:spPr>
        <p:txBody>
          <a:bodyPr wrap="square" lIns="0" tIns="0" rIns="0" bIns="0" rtlCol="0" anchor="t">
            <a:spAutoFit/>
          </a:bodyPr>
          <a:lstStyle/>
          <a:p>
            <a:r>
              <a:rPr lang="en-US" sz="1800" dirty="0">
                <a:latin typeface="Work Sans" pitchFamily="2" charset="0"/>
              </a:rPr>
              <a:t>Q</a:t>
            </a:r>
            <a:r>
              <a:rPr lang="vi-VN" sz="1800" dirty="0">
                <a:latin typeface="Work Sans" pitchFamily="2" charset="0"/>
              </a:rPr>
              <a:t>uân và dân Hà Nội </a:t>
            </a:r>
            <a:r>
              <a:rPr lang="en-US" sz="1800" dirty="0" err="1">
                <a:latin typeface="Work Sans" pitchFamily="2" charset="0"/>
              </a:rPr>
              <a:t>bảo</a:t>
            </a:r>
            <a:r>
              <a:rPr lang="en-US" sz="1800" dirty="0">
                <a:latin typeface="Work Sans" pitchFamily="2" charset="0"/>
              </a:rPr>
              <a:t> </a:t>
            </a:r>
            <a:r>
              <a:rPr lang="en-US" sz="1800" dirty="0" err="1">
                <a:latin typeface="Work Sans" pitchFamily="2" charset="0"/>
              </a:rPr>
              <a:t>vệ</a:t>
            </a:r>
            <a:r>
              <a:rPr lang="en-US" sz="1800" dirty="0">
                <a:latin typeface="Work Sans" pitchFamily="2" charset="0"/>
              </a:rPr>
              <a:t> </a:t>
            </a:r>
            <a:r>
              <a:rPr lang="en-US" sz="1800" dirty="0" err="1">
                <a:latin typeface="Work Sans" pitchFamily="2" charset="0"/>
              </a:rPr>
              <a:t>thủ</a:t>
            </a:r>
            <a:r>
              <a:rPr lang="en-US" sz="1800" dirty="0">
                <a:latin typeface="Work Sans" pitchFamily="2" charset="0"/>
              </a:rPr>
              <a:t> </a:t>
            </a:r>
            <a:r>
              <a:rPr lang="en-US" sz="1800" dirty="0" err="1">
                <a:latin typeface="Work Sans" pitchFamily="2" charset="0"/>
              </a:rPr>
              <a:t>đô</a:t>
            </a:r>
            <a:r>
              <a:rPr lang="en-US" sz="1800" dirty="0">
                <a:latin typeface="Work Sans" pitchFamily="2" charset="0"/>
              </a:rPr>
              <a:t> </a:t>
            </a:r>
            <a:r>
              <a:rPr lang="en-US" sz="1800" dirty="0" err="1">
                <a:latin typeface="Work Sans" pitchFamily="2" charset="0"/>
              </a:rPr>
              <a:t>với</a:t>
            </a:r>
            <a:r>
              <a:rPr lang="en-US" sz="1800" dirty="0">
                <a:latin typeface="Work Sans" pitchFamily="2" charset="0"/>
              </a:rPr>
              <a:t> </a:t>
            </a:r>
            <a:r>
              <a:rPr lang="en-US" sz="1800" dirty="0" err="1">
                <a:latin typeface="Work Sans" pitchFamily="2" charset="0"/>
              </a:rPr>
              <a:t>khẩu</a:t>
            </a:r>
            <a:r>
              <a:rPr lang="en-US" sz="1800" dirty="0">
                <a:latin typeface="Work Sans" pitchFamily="2" charset="0"/>
              </a:rPr>
              <a:t> </a:t>
            </a:r>
            <a:r>
              <a:rPr lang="en-US" sz="1800" dirty="0" err="1">
                <a:latin typeface="Work Sans" pitchFamily="2" charset="0"/>
              </a:rPr>
              <a:t>hiệu</a:t>
            </a:r>
            <a:endParaRPr lang="en-US" sz="1800" dirty="0">
              <a:latin typeface="Work Sans" pitchFamily="2" charset="0"/>
            </a:endParaRPr>
          </a:p>
        </p:txBody>
      </p:sp>
      <p:grpSp>
        <p:nvGrpSpPr>
          <p:cNvPr id="13" name="Group 13"/>
          <p:cNvGrpSpPr/>
          <p:nvPr/>
        </p:nvGrpSpPr>
        <p:grpSpPr>
          <a:xfrm>
            <a:off x="513082" y="2712618"/>
            <a:ext cx="2667440" cy="1613229"/>
            <a:chOff x="-3382" y="574683"/>
            <a:chExt cx="7113174" cy="5092918"/>
          </a:xfrm>
        </p:grpSpPr>
        <p:grpSp>
          <p:nvGrpSpPr>
            <p:cNvPr id="14" name="Group 14"/>
            <p:cNvGrpSpPr/>
            <p:nvPr/>
          </p:nvGrpSpPr>
          <p:grpSpPr>
            <a:xfrm>
              <a:off x="-3382" y="574683"/>
              <a:ext cx="7113174" cy="5092918"/>
              <a:chOff x="-3199" y="543619"/>
              <a:chExt cx="6728680" cy="4817625"/>
            </a:xfrm>
          </p:grpSpPr>
          <p:sp>
            <p:nvSpPr>
              <p:cNvPr id="15" name="Freeform 15"/>
              <p:cNvSpPr/>
              <p:nvPr/>
            </p:nvSpPr>
            <p:spPr>
              <a:xfrm>
                <a:off x="-3199" y="543619"/>
                <a:ext cx="6728680" cy="4817625"/>
              </a:xfrm>
              <a:custGeom>
                <a:avLst/>
                <a:gdLst/>
                <a:ahLst/>
                <a:cxnLst/>
                <a:rect l="l" t="t" r="r" b="b"/>
                <a:pathLst>
                  <a:path w="6474717" h="2190081">
                    <a:moveTo>
                      <a:pt x="5846940" y="2135603"/>
                    </a:moveTo>
                    <a:cubicBezTo>
                      <a:pt x="5846940" y="2135603"/>
                      <a:pt x="5116065" y="2190081"/>
                      <a:pt x="4286091" y="2187459"/>
                    </a:cubicBezTo>
                    <a:cubicBezTo>
                      <a:pt x="2572631" y="2185297"/>
                      <a:pt x="1057074" y="2177472"/>
                      <a:pt x="1057074" y="2177472"/>
                    </a:cubicBezTo>
                    <a:cubicBezTo>
                      <a:pt x="812932" y="2168638"/>
                      <a:pt x="449110" y="2147408"/>
                      <a:pt x="282371" y="2089230"/>
                    </a:cubicBezTo>
                    <a:cubicBezTo>
                      <a:pt x="4469" y="1992267"/>
                      <a:pt x="0" y="1818988"/>
                      <a:pt x="0" y="1446757"/>
                    </a:cubicBezTo>
                    <a:lnTo>
                      <a:pt x="0" y="1446746"/>
                    </a:lnTo>
                    <a:cubicBezTo>
                      <a:pt x="8536" y="491230"/>
                      <a:pt x="0" y="345608"/>
                      <a:pt x="77597" y="223930"/>
                    </a:cubicBezTo>
                    <a:cubicBezTo>
                      <a:pt x="217372" y="4759"/>
                      <a:pt x="519255" y="4073"/>
                      <a:pt x="937909" y="4073"/>
                    </a:cubicBezTo>
                    <a:cubicBezTo>
                      <a:pt x="937909" y="4073"/>
                      <a:pt x="1853679" y="15681"/>
                      <a:pt x="3654281" y="7673"/>
                    </a:cubicBezTo>
                    <a:cubicBezTo>
                      <a:pt x="4897137" y="0"/>
                      <a:pt x="5613871" y="6979"/>
                      <a:pt x="5613871" y="6979"/>
                    </a:cubicBezTo>
                    <a:cubicBezTo>
                      <a:pt x="5982178" y="14458"/>
                      <a:pt x="6120438" y="42638"/>
                      <a:pt x="6318178" y="165219"/>
                    </a:cubicBezTo>
                    <a:cubicBezTo>
                      <a:pt x="6469195" y="258836"/>
                      <a:pt x="6474717" y="476157"/>
                      <a:pt x="6465577" y="1446745"/>
                    </a:cubicBezTo>
                    <a:lnTo>
                      <a:pt x="6465577" y="1446757"/>
                    </a:lnTo>
                    <a:cubicBezTo>
                      <a:pt x="6465576" y="1936953"/>
                      <a:pt x="6422792" y="2085541"/>
                      <a:pt x="5846940" y="2135603"/>
                    </a:cubicBezTo>
                    <a:close/>
                  </a:path>
                </a:pathLst>
              </a:custGeom>
              <a:solidFill>
                <a:srgbClr val="FFD352"/>
              </a:solidFill>
            </p:spPr>
          </p:sp>
        </p:grpSp>
        <p:sp>
          <p:nvSpPr>
            <p:cNvPr id="16" name="TextBox 16"/>
            <p:cNvSpPr txBox="1"/>
            <p:nvPr/>
          </p:nvSpPr>
          <p:spPr>
            <a:xfrm>
              <a:off x="709650" y="954716"/>
              <a:ext cx="5944179" cy="3845153"/>
            </a:xfrm>
            <a:prstGeom prst="rect">
              <a:avLst/>
            </a:prstGeom>
          </p:spPr>
          <p:txBody>
            <a:bodyPr lIns="0" tIns="0" rIns="0" bIns="0" rtlCol="0" anchor="t">
              <a:spAutoFit/>
            </a:bodyPr>
            <a:lstStyle/>
            <a:p>
              <a:pPr>
                <a:lnSpc>
                  <a:spcPts val="1907"/>
                </a:lnSpc>
              </a:pPr>
              <a:r>
                <a:rPr lang="vi-VN" dirty="0">
                  <a:latin typeface="Work Sans Light" pitchFamily="2" charset="0"/>
                </a:rPr>
                <a:t>Tại Hà Nội, vào lúc 20 giờ 3 phút, pháo đài Láng bắn loạt đại bác đầu tiên vào thành Hà Nội, báo hiệu cuộc kháng chiến toàn quốc bắt đầu. </a:t>
              </a:r>
              <a:endParaRPr lang="en-US" dirty="0">
                <a:latin typeface="Work Sans Light" pitchFamily="2" charset="0"/>
              </a:endParaRPr>
            </a:p>
          </p:txBody>
        </p:sp>
      </p:grpSp>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rot="-868301">
            <a:off x="3039834" y="1325179"/>
            <a:ext cx="788782" cy="421640"/>
          </a:xfrm>
          <a:prstGeom prst="rect">
            <a:avLst/>
          </a:prstGeom>
        </p:spPr>
      </p:pic>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6615009" y="514350"/>
            <a:ext cx="1149866" cy="1149866"/>
          </a:xfrm>
          <a:prstGeom prst="rect">
            <a:avLst/>
          </a:prstGeom>
        </p:spPr>
      </p:pic>
      <p:sp>
        <p:nvSpPr>
          <p:cNvPr id="19" name="TextBox 19"/>
          <p:cNvSpPr txBox="1"/>
          <p:nvPr/>
        </p:nvSpPr>
        <p:spPr>
          <a:xfrm>
            <a:off x="780469" y="1953736"/>
            <a:ext cx="1979378" cy="492443"/>
          </a:xfrm>
          <a:prstGeom prst="rect">
            <a:avLst/>
          </a:prstGeom>
        </p:spPr>
        <p:txBody>
          <a:bodyPr wrap="square" lIns="0" tIns="0" rIns="0" bIns="0" rtlCol="0" anchor="t">
            <a:spAutoFit/>
          </a:bodyPr>
          <a:lstStyle/>
          <a:p>
            <a:r>
              <a:rPr lang="vi-VN" dirty="0"/>
              <a:t>“</a:t>
            </a:r>
            <a:r>
              <a:rPr lang="vi-VN" sz="1600" i="1" dirty="0">
                <a:solidFill>
                  <a:srgbClr val="FF0000"/>
                </a:solidFill>
                <a:latin typeface="Work Sans Light" pitchFamily="2" charset="0"/>
              </a:rPr>
              <a:t>Quyết tử cho Tổ quốc quyết sinh”</a:t>
            </a:r>
            <a:endParaRPr lang="en-US" sz="1600" i="1" dirty="0">
              <a:solidFill>
                <a:srgbClr val="FF0000"/>
              </a:solidFill>
              <a:latin typeface="Work Sans Light"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D6"/>
        </a:solidFill>
        <a:effectLst/>
      </p:bgPr>
    </p:bg>
    <p:spTree>
      <p:nvGrpSpPr>
        <p:cNvPr id="1" name=""/>
        <p:cNvGrpSpPr/>
        <p:nvPr/>
      </p:nvGrpSpPr>
      <p:grpSpPr>
        <a:xfrm>
          <a:off x="0" y="0"/>
          <a:ext cx="0" cy="0"/>
          <a:chOff x="0" y="0"/>
          <a:chExt cx="0" cy="0"/>
        </a:xfrm>
      </p:grpSpPr>
      <p:grpSp>
        <p:nvGrpSpPr>
          <p:cNvPr id="2" name="Group 2"/>
          <p:cNvGrpSpPr/>
          <p:nvPr/>
        </p:nvGrpSpPr>
        <p:grpSpPr>
          <a:xfrm>
            <a:off x="5117114" y="1210384"/>
            <a:ext cx="3251448" cy="450220"/>
            <a:chOff x="0" y="0"/>
            <a:chExt cx="7660157" cy="1060682"/>
          </a:xfrm>
        </p:grpSpPr>
        <p:sp>
          <p:nvSpPr>
            <p:cNvPr id="3" name="Freeform 3"/>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4" name="TextBox 4"/>
          <p:cNvSpPr txBox="1"/>
          <p:nvPr/>
        </p:nvSpPr>
        <p:spPr>
          <a:xfrm>
            <a:off x="5342008" y="1303097"/>
            <a:ext cx="2801661" cy="227370"/>
          </a:xfrm>
          <a:prstGeom prst="rect">
            <a:avLst/>
          </a:prstGeom>
        </p:spPr>
        <p:txBody>
          <a:bodyPr lIns="0" tIns="0" rIns="0" bIns="0" rtlCol="0" anchor="t">
            <a:spAutoFit/>
          </a:bodyPr>
          <a:lstStyle/>
          <a:p>
            <a:pPr algn="ctr">
              <a:lnSpc>
                <a:spcPts val="1907"/>
              </a:lnSpc>
            </a:pPr>
            <a:r>
              <a:rPr lang="vi-VN" dirty="0">
                <a:latin typeface="Work Sans Light" pitchFamily="2" charset="0"/>
              </a:rPr>
              <a:t>Chỉ </a:t>
            </a:r>
            <a:r>
              <a:rPr lang="vi-VN">
                <a:latin typeface="Work Sans Light" pitchFamily="2" charset="0"/>
              </a:rPr>
              <a:t>thị </a:t>
            </a:r>
            <a:r>
              <a:rPr lang="vi-VN" dirty="0">
                <a:latin typeface="Work Sans Light" pitchFamily="2" charset="0"/>
              </a:rPr>
              <a:t>Kháng chiến kiến quốc </a:t>
            </a:r>
            <a:endParaRPr lang="en-US" dirty="0">
              <a:latin typeface="Work Sans Light" pitchFamily="2" charset="0"/>
            </a:endParaRPr>
          </a:p>
        </p:txBody>
      </p:sp>
      <p:grpSp>
        <p:nvGrpSpPr>
          <p:cNvPr id="5" name="Group 5"/>
          <p:cNvGrpSpPr/>
          <p:nvPr/>
        </p:nvGrpSpPr>
        <p:grpSpPr>
          <a:xfrm>
            <a:off x="5117114" y="1811932"/>
            <a:ext cx="3251448" cy="450220"/>
            <a:chOff x="0" y="0"/>
            <a:chExt cx="7660157" cy="1060682"/>
          </a:xfrm>
        </p:grpSpPr>
        <p:sp>
          <p:nvSpPr>
            <p:cNvPr id="6" name="Freeform 6"/>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7" name="TextBox 7"/>
          <p:cNvSpPr txBox="1"/>
          <p:nvPr/>
        </p:nvSpPr>
        <p:spPr>
          <a:xfrm>
            <a:off x="5342008" y="1904644"/>
            <a:ext cx="2801661" cy="227370"/>
          </a:xfrm>
          <a:prstGeom prst="rect">
            <a:avLst/>
          </a:prstGeom>
        </p:spPr>
        <p:txBody>
          <a:bodyPr lIns="0" tIns="0" rIns="0" bIns="0" rtlCol="0" anchor="t">
            <a:spAutoFit/>
          </a:bodyPr>
          <a:lstStyle/>
          <a:p>
            <a:pPr algn="ctr">
              <a:lnSpc>
                <a:spcPts val="1907"/>
              </a:lnSpc>
            </a:pPr>
            <a:r>
              <a:rPr lang="vi-VN" dirty="0">
                <a:latin typeface="Work Sans Light" pitchFamily="2" charset="0"/>
              </a:rPr>
              <a:t>Chỉ </a:t>
            </a:r>
            <a:r>
              <a:rPr lang="vi-VN">
                <a:latin typeface="Work Sans Light" pitchFamily="2" charset="0"/>
              </a:rPr>
              <a:t>thị </a:t>
            </a:r>
            <a:r>
              <a:rPr lang="vi-VN" dirty="0">
                <a:latin typeface="Work Sans Light" pitchFamily="2" charset="0"/>
              </a:rPr>
              <a:t>Tình hình và chủ trương </a:t>
            </a:r>
            <a:endParaRPr lang="en-US" dirty="0">
              <a:latin typeface="Work Sans Light" pitchFamily="2" charset="0"/>
            </a:endParaRPr>
          </a:p>
        </p:txBody>
      </p:sp>
      <p:grpSp>
        <p:nvGrpSpPr>
          <p:cNvPr id="8" name="Group 8"/>
          <p:cNvGrpSpPr/>
          <p:nvPr/>
        </p:nvGrpSpPr>
        <p:grpSpPr>
          <a:xfrm>
            <a:off x="5220423" y="2481010"/>
            <a:ext cx="3251448" cy="450220"/>
            <a:chOff x="0" y="0"/>
            <a:chExt cx="7660157" cy="1060682"/>
          </a:xfrm>
        </p:grpSpPr>
        <p:sp>
          <p:nvSpPr>
            <p:cNvPr id="9" name="Freeform 9"/>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10" name="TextBox 10"/>
          <p:cNvSpPr txBox="1"/>
          <p:nvPr/>
        </p:nvSpPr>
        <p:spPr>
          <a:xfrm>
            <a:off x="5445317" y="2573723"/>
            <a:ext cx="2801661" cy="227370"/>
          </a:xfrm>
          <a:prstGeom prst="rect">
            <a:avLst/>
          </a:prstGeom>
        </p:spPr>
        <p:txBody>
          <a:bodyPr wrap="square" lIns="0" tIns="0" rIns="0" bIns="0" rtlCol="0" anchor="t">
            <a:spAutoFit/>
          </a:bodyPr>
          <a:lstStyle/>
          <a:p>
            <a:pPr>
              <a:lnSpc>
                <a:spcPts val="1907"/>
              </a:lnSpc>
            </a:pPr>
            <a:r>
              <a:rPr lang="vi-VN" dirty="0">
                <a:latin typeface="Work Sans Light" pitchFamily="2" charset="0"/>
              </a:rPr>
              <a:t>Chỉ thị Hòa để tiến </a:t>
            </a:r>
            <a:endParaRPr lang="en-US" dirty="0">
              <a:latin typeface="Work Sans Light" pitchFamily="2" charset="0"/>
            </a:endParaRPr>
          </a:p>
        </p:txBody>
      </p:sp>
      <p:grpSp>
        <p:nvGrpSpPr>
          <p:cNvPr id="11" name="Group 11"/>
          <p:cNvGrpSpPr/>
          <p:nvPr/>
        </p:nvGrpSpPr>
        <p:grpSpPr>
          <a:xfrm>
            <a:off x="4166707" y="2507908"/>
            <a:ext cx="736269" cy="141986"/>
            <a:chOff x="0" y="0"/>
            <a:chExt cx="2994890" cy="577549"/>
          </a:xfrm>
        </p:grpSpPr>
        <p:sp>
          <p:nvSpPr>
            <p:cNvPr id="12" name="Freeform 12"/>
            <p:cNvSpPr/>
            <p:nvPr/>
          </p:nvSpPr>
          <p:spPr>
            <a:xfrm>
              <a:off x="-32193" y="-26797"/>
              <a:ext cx="3033197" cy="642041"/>
            </a:xfrm>
            <a:custGeom>
              <a:avLst/>
              <a:gdLst/>
              <a:ahLst/>
              <a:cxnLst/>
              <a:rect l="l" t="t" r="r" b="b"/>
              <a:pathLst>
                <a:path w="3033197" h="642041">
                  <a:moveTo>
                    <a:pt x="3014086" y="368169"/>
                  </a:moveTo>
                  <a:cubicBezTo>
                    <a:pt x="3010930" y="378701"/>
                    <a:pt x="3005663" y="388638"/>
                    <a:pt x="2998185" y="397059"/>
                  </a:cubicBezTo>
                  <a:cubicBezTo>
                    <a:pt x="2931498" y="472176"/>
                    <a:pt x="2836975" y="522827"/>
                    <a:pt x="2763775" y="591867"/>
                  </a:cubicBezTo>
                  <a:cubicBezTo>
                    <a:pt x="2710575" y="642041"/>
                    <a:pt x="2663525" y="527415"/>
                    <a:pt x="2706916" y="486490"/>
                  </a:cubicBezTo>
                  <a:cubicBezTo>
                    <a:pt x="2743045" y="452415"/>
                    <a:pt x="2784379" y="422807"/>
                    <a:pt x="2824999" y="392527"/>
                  </a:cubicBezTo>
                  <a:cubicBezTo>
                    <a:pt x="2362933" y="384081"/>
                    <a:pt x="2016353" y="379346"/>
                    <a:pt x="1592345" y="378908"/>
                  </a:cubicBezTo>
                  <a:cubicBezTo>
                    <a:pt x="1095019" y="378438"/>
                    <a:pt x="596257" y="375898"/>
                    <a:pt x="100811" y="424981"/>
                  </a:cubicBezTo>
                  <a:cubicBezTo>
                    <a:pt x="28227" y="432172"/>
                    <a:pt x="0" y="337039"/>
                    <a:pt x="82377" y="328879"/>
                  </a:cubicBezTo>
                  <a:cubicBezTo>
                    <a:pt x="577823" y="279797"/>
                    <a:pt x="1076585" y="282336"/>
                    <a:pt x="1573912" y="282806"/>
                  </a:cubicBezTo>
                  <a:cubicBezTo>
                    <a:pt x="2016353" y="283254"/>
                    <a:pt x="2364985" y="288153"/>
                    <a:pt x="2837288" y="296965"/>
                  </a:cubicBezTo>
                  <a:cubicBezTo>
                    <a:pt x="2776337" y="238209"/>
                    <a:pt x="2709547" y="184033"/>
                    <a:pt x="2641499" y="137691"/>
                  </a:cubicBezTo>
                  <a:cubicBezTo>
                    <a:pt x="2584967" y="99191"/>
                    <a:pt x="2661474" y="0"/>
                    <a:pt x="2710886" y="33652"/>
                  </a:cubicBezTo>
                  <a:cubicBezTo>
                    <a:pt x="2821363" y="108890"/>
                    <a:pt x="2929555" y="199696"/>
                    <a:pt x="3016535" y="301696"/>
                  </a:cubicBezTo>
                  <a:cubicBezTo>
                    <a:pt x="3033197" y="321235"/>
                    <a:pt x="3028400" y="347199"/>
                    <a:pt x="3014086" y="368169"/>
                  </a:cubicBezTo>
                  <a:close/>
                </a:path>
              </a:pathLst>
            </a:custGeom>
            <a:solidFill>
              <a:srgbClr val="000000"/>
            </a:solidFill>
          </p:spPr>
        </p:sp>
      </p:grpSp>
      <p:pic>
        <p:nvPicPr>
          <p:cNvPr id="13" name="Picture 13"/>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8388669" flipH="1">
            <a:off x="4143347" y="3636257"/>
            <a:ext cx="788782" cy="421640"/>
          </a:xfrm>
          <a:prstGeom prst="rect">
            <a:avLst/>
          </a:prstGeom>
        </p:spPr>
      </p:pic>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935153" flipV="1">
            <a:off x="4121792" y="1119589"/>
            <a:ext cx="954301" cy="289761"/>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162885">
            <a:off x="2881565" y="1764534"/>
            <a:ext cx="998704" cy="1077034"/>
          </a:xfrm>
          <a:prstGeom prst="rect">
            <a:avLst/>
          </a:prstGeom>
        </p:spPr>
      </p:pic>
      <p:sp>
        <p:nvSpPr>
          <p:cNvPr id="16" name="TextBox 16"/>
          <p:cNvSpPr txBox="1"/>
          <p:nvPr/>
        </p:nvSpPr>
        <p:spPr>
          <a:xfrm>
            <a:off x="2970499" y="1988567"/>
            <a:ext cx="788700" cy="492443"/>
          </a:xfrm>
          <a:prstGeom prst="rect">
            <a:avLst/>
          </a:prstGeom>
        </p:spPr>
        <p:txBody>
          <a:bodyPr wrap="square" lIns="0" tIns="0" rIns="0" bIns="0" rtlCol="0" anchor="t">
            <a:spAutoFit/>
          </a:bodyPr>
          <a:lstStyle/>
          <a:p>
            <a:pPr algn="ctr"/>
            <a:r>
              <a:rPr lang="en-US" sz="1600" b="1" dirty="0" err="1">
                <a:latin typeface="Work Sans" pitchFamily="2" charset="0"/>
              </a:rPr>
              <a:t>văn</a:t>
            </a:r>
            <a:r>
              <a:rPr lang="en-US" sz="1600" b="1" dirty="0">
                <a:latin typeface="Work Sans" pitchFamily="2" charset="0"/>
              </a:rPr>
              <a:t> </a:t>
            </a:r>
            <a:r>
              <a:rPr lang="en-US" sz="1600" b="1" dirty="0" err="1">
                <a:latin typeface="Work Sans" pitchFamily="2" charset="0"/>
              </a:rPr>
              <a:t>kiện</a:t>
            </a:r>
            <a:endParaRPr lang="en-US" sz="1600" b="1" dirty="0">
              <a:latin typeface="Work Sans" pitchFamily="2" charset="0"/>
            </a:endParaRPr>
          </a:p>
        </p:txBody>
      </p:sp>
      <p:sp>
        <p:nvSpPr>
          <p:cNvPr id="19" name="TextBox 18">
            <a:extLst>
              <a:ext uri="{FF2B5EF4-FFF2-40B4-BE49-F238E27FC236}">
                <a16:creationId xmlns:a16="http://schemas.microsoft.com/office/drawing/2014/main" id="{F1E33BC1-7460-4C02-85D9-A2E025B3DE69}"/>
              </a:ext>
            </a:extLst>
          </p:cNvPr>
          <p:cNvSpPr txBox="1"/>
          <p:nvPr/>
        </p:nvSpPr>
        <p:spPr>
          <a:xfrm>
            <a:off x="721153" y="630234"/>
            <a:ext cx="6758514" cy="338554"/>
          </a:xfrm>
          <a:prstGeom prst="rect">
            <a:avLst/>
          </a:prstGeom>
          <a:noFill/>
        </p:spPr>
        <p:txBody>
          <a:bodyPr wrap="square">
            <a:spAutoFit/>
          </a:bodyPr>
          <a:lstStyle/>
          <a:p>
            <a:r>
              <a:rPr lang="vi-VN" sz="1600" b="1" dirty="0">
                <a:solidFill>
                  <a:srgbClr val="FF0000"/>
                </a:solidFill>
                <a:latin typeface="Work Sans" pitchFamily="2" charset="0"/>
              </a:rPr>
              <a:t>Đường lối kháng chiến chống thực dân Pháp năm 1945 đến 1947</a:t>
            </a:r>
            <a:endParaRPr lang="en-US" sz="1600" b="1" dirty="0">
              <a:solidFill>
                <a:srgbClr val="FF0000"/>
              </a:solidFill>
              <a:latin typeface="Work Sans" pitchFamily="2" charset="0"/>
            </a:endParaRPr>
          </a:p>
        </p:txBody>
      </p:sp>
      <p:sp>
        <p:nvSpPr>
          <p:cNvPr id="21" name="TextBox 20">
            <a:extLst>
              <a:ext uri="{FF2B5EF4-FFF2-40B4-BE49-F238E27FC236}">
                <a16:creationId xmlns:a16="http://schemas.microsoft.com/office/drawing/2014/main" id="{9E88073D-B725-4F70-AC2A-3CD9ABB86712}"/>
              </a:ext>
            </a:extLst>
          </p:cNvPr>
          <p:cNvSpPr txBox="1"/>
          <p:nvPr/>
        </p:nvSpPr>
        <p:spPr>
          <a:xfrm>
            <a:off x="626165" y="1727123"/>
            <a:ext cx="2222749" cy="1600438"/>
          </a:xfrm>
          <a:prstGeom prst="rect">
            <a:avLst/>
          </a:prstGeom>
          <a:noFill/>
        </p:spPr>
        <p:txBody>
          <a:bodyPr wrap="square">
            <a:spAutoFit/>
          </a:bodyPr>
          <a:lstStyle/>
          <a:p>
            <a:r>
              <a:rPr lang="vi-VN" dirty="0">
                <a:latin typeface="Work Sans Light" pitchFamily="2" charset="0"/>
              </a:rPr>
              <a:t>Nội dung cơ bản của đường lối là: </a:t>
            </a:r>
            <a:r>
              <a:rPr lang="vi-VN" i="1" dirty="0">
                <a:latin typeface="Work Sans Light" pitchFamily="2" charset="0"/>
              </a:rPr>
              <a:t>dựa trên sức mạnh toàn dân, tiến hành kháng chiến toàn dân, toàn diện, lâu dài và dựa vào sức mình là chính</a:t>
            </a:r>
            <a:endParaRPr lang="en-US" i="1" dirty="0">
              <a:latin typeface="Work Sans Light" pitchFamily="2" charset="0"/>
            </a:endParaRPr>
          </a:p>
        </p:txBody>
      </p:sp>
      <p:grpSp>
        <p:nvGrpSpPr>
          <p:cNvPr id="22" name="Group 8">
            <a:extLst>
              <a:ext uri="{FF2B5EF4-FFF2-40B4-BE49-F238E27FC236}">
                <a16:creationId xmlns:a16="http://schemas.microsoft.com/office/drawing/2014/main" id="{7222E4F3-D398-4088-9CFE-EB95F285C7E2}"/>
              </a:ext>
            </a:extLst>
          </p:cNvPr>
          <p:cNvGrpSpPr/>
          <p:nvPr/>
        </p:nvGrpSpPr>
        <p:grpSpPr>
          <a:xfrm>
            <a:off x="5199544" y="3102451"/>
            <a:ext cx="3251448" cy="450220"/>
            <a:chOff x="0" y="0"/>
            <a:chExt cx="7660157" cy="1060682"/>
          </a:xfrm>
        </p:grpSpPr>
        <p:sp>
          <p:nvSpPr>
            <p:cNvPr id="23" name="Freeform 9">
              <a:extLst>
                <a:ext uri="{FF2B5EF4-FFF2-40B4-BE49-F238E27FC236}">
                  <a16:creationId xmlns:a16="http://schemas.microsoft.com/office/drawing/2014/main" id="{9C0A338B-F31B-4B39-A0B1-F615DCECDBA0}"/>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4" name="TextBox 10">
            <a:extLst>
              <a:ext uri="{FF2B5EF4-FFF2-40B4-BE49-F238E27FC236}">
                <a16:creationId xmlns:a16="http://schemas.microsoft.com/office/drawing/2014/main" id="{D504FA79-A51C-4200-9403-C6E60431887E}"/>
              </a:ext>
            </a:extLst>
          </p:cNvPr>
          <p:cNvSpPr txBox="1"/>
          <p:nvPr/>
        </p:nvSpPr>
        <p:spPr>
          <a:xfrm>
            <a:off x="5209922" y="3080749"/>
            <a:ext cx="3230692" cy="471026"/>
          </a:xfrm>
          <a:prstGeom prst="rect">
            <a:avLst/>
          </a:prstGeom>
        </p:spPr>
        <p:txBody>
          <a:bodyPr wrap="square" lIns="0" tIns="0" rIns="0" bIns="0" rtlCol="0" anchor="t">
            <a:spAutoFit/>
          </a:bodyPr>
          <a:lstStyle/>
          <a:p>
            <a:pPr algn="ctr">
              <a:lnSpc>
                <a:spcPts val="1907"/>
              </a:lnSpc>
            </a:pPr>
            <a:r>
              <a:rPr lang="en-US" dirty="0">
                <a:latin typeface="Work Sans Light" pitchFamily="2" charset="0"/>
              </a:rPr>
              <a:t>T</a:t>
            </a:r>
            <a:r>
              <a:rPr lang="vi-VN" dirty="0">
                <a:latin typeface="Work Sans Light" pitchFamily="2" charset="0"/>
              </a:rPr>
              <a:t>ác phẩm Kháng chiến nhất định thắng lợi của đồng chí Trường Chinh </a:t>
            </a:r>
            <a:endParaRPr lang="en-US" dirty="0">
              <a:latin typeface="Work Sans Light" pitchFamily="2" charset="0"/>
            </a:endParaRPr>
          </a:p>
        </p:txBody>
      </p:sp>
      <p:grpSp>
        <p:nvGrpSpPr>
          <p:cNvPr id="25" name="Group 8">
            <a:extLst>
              <a:ext uri="{FF2B5EF4-FFF2-40B4-BE49-F238E27FC236}">
                <a16:creationId xmlns:a16="http://schemas.microsoft.com/office/drawing/2014/main" id="{6005E682-8200-46EC-8221-CB85598D400E}"/>
              </a:ext>
            </a:extLst>
          </p:cNvPr>
          <p:cNvGrpSpPr/>
          <p:nvPr/>
        </p:nvGrpSpPr>
        <p:grpSpPr>
          <a:xfrm>
            <a:off x="5199544" y="3910666"/>
            <a:ext cx="3251448" cy="450220"/>
            <a:chOff x="0" y="0"/>
            <a:chExt cx="7660157" cy="1060682"/>
          </a:xfrm>
        </p:grpSpPr>
        <p:sp>
          <p:nvSpPr>
            <p:cNvPr id="26" name="Freeform 9">
              <a:extLst>
                <a:ext uri="{FF2B5EF4-FFF2-40B4-BE49-F238E27FC236}">
                  <a16:creationId xmlns:a16="http://schemas.microsoft.com/office/drawing/2014/main" id="{A52AB91D-DA62-4878-B940-DFB0CE4D7870}"/>
                </a:ext>
              </a:extLst>
            </p:cNvPr>
            <p:cNvSpPr/>
            <p:nvPr/>
          </p:nvSpPr>
          <p:spPr>
            <a:xfrm>
              <a:off x="0" y="-4262"/>
              <a:ext cx="7667903" cy="1067168"/>
            </a:xfrm>
            <a:custGeom>
              <a:avLst/>
              <a:gdLst/>
              <a:ahLst/>
              <a:cxnLst/>
              <a:rect l="l" t="t" r="r" b="b"/>
              <a:pathLst>
                <a:path w="7667903" h="1067168">
                  <a:moveTo>
                    <a:pt x="6729003" y="1055981"/>
                  </a:moveTo>
                  <a:cubicBezTo>
                    <a:pt x="6729003" y="1055981"/>
                    <a:pt x="6309251" y="1067168"/>
                    <a:pt x="5846666" y="1064547"/>
                  </a:cubicBezTo>
                  <a:cubicBezTo>
                    <a:pt x="2722712" y="1062384"/>
                    <a:pt x="1057073" y="1054560"/>
                    <a:pt x="1057073" y="1054560"/>
                  </a:cubicBezTo>
                  <a:cubicBezTo>
                    <a:pt x="812931" y="1045725"/>
                    <a:pt x="565145" y="1028744"/>
                    <a:pt x="398404" y="970567"/>
                  </a:cubicBezTo>
                  <a:cubicBezTo>
                    <a:pt x="120505" y="873605"/>
                    <a:pt x="0" y="696077"/>
                    <a:pt x="0" y="555062"/>
                  </a:cubicBezTo>
                  <a:lnTo>
                    <a:pt x="0" y="555061"/>
                  </a:lnTo>
                  <a:cubicBezTo>
                    <a:pt x="8536" y="440430"/>
                    <a:pt x="34263" y="311302"/>
                    <a:pt x="140291" y="225758"/>
                  </a:cubicBezTo>
                  <a:cubicBezTo>
                    <a:pt x="342602" y="62530"/>
                    <a:pt x="736658" y="7673"/>
                    <a:pt x="1155311" y="7673"/>
                  </a:cubicBezTo>
                  <a:cubicBezTo>
                    <a:pt x="1155311" y="7673"/>
                    <a:pt x="1551711" y="15681"/>
                    <a:pt x="4880807" y="7673"/>
                  </a:cubicBezTo>
                  <a:cubicBezTo>
                    <a:pt x="6090324" y="0"/>
                    <a:pt x="6554251" y="7673"/>
                    <a:pt x="6554251" y="7673"/>
                  </a:cubicBezTo>
                  <a:cubicBezTo>
                    <a:pt x="6922559" y="15152"/>
                    <a:pt x="7285872" y="84484"/>
                    <a:pt x="7483612" y="207066"/>
                  </a:cubicBezTo>
                  <a:cubicBezTo>
                    <a:pt x="7634629" y="300683"/>
                    <a:pt x="7667903" y="425358"/>
                    <a:pt x="7658763" y="555062"/>
                  </a:cubicBezTo>
                  <a:lnTo>
                    <a:pt x="7658763" y="555062"/>
                  </a:lnTo>
                  <a:cubicBezTo>
                    <a:pt x="7658763" y="814042"/>
                    <a:pt x="7375766" y="1028140"/>
                    <a:pt x="6729003" y="1055981"/>
                  </a:cubicBezTo>
                  <a:close/>
                </a:path>
              </a:pathLst>
            </a:custGeom>
            <a:solidFill>
              <a:srgbClr val="F8F8F8"/>
            </a:solidFill>
          </p:spPr>
        </p:sp>
      </p:grpSp>
      <p:sp>
        <p:nvSpPr>
          <p:cNvPr id="27" name="TextBox 10">
            <a:extLst>
              <a:ext uri="{FF2B5EF4-FFF2-40B4-BE49-F238E27FC236}">
                <a16:creationId xmlns:a16="http://schemas.microsoft.com/office/drawing/2014/main" id="{9AB29F03-B156-4053-A64B-0DF825DA7705}"/>
              </a:ext>
            </a:extLst>
          </p:cNvPr>
          <p:cNvSpPr txBox="1"/>
          <p:nvPr/>
        </p:nvSpPr>
        <p:spPr>
          <a:xfrm>
            <a:off x="5410772" y="3908857"/>
            <a:ext cx="3029842" cy="467244"/>
          </a:xfrm>
          <a:prstGeom prst="rect">
            <a:avLst/>
          </a:prstGeom>
        </p:spPr>
        <p:txBody>
          <a:bodyPr wrap="square" lIns="0" tIns="0" rIns="0" bIns="0" rtlCol="0" anchor="t">
            <a:spAutoFit/>
          </a:bodyPr>
          <a:lstStyle/>
          <a:p>
            <a:pPr algn="ctr">
              <a:lnSpc>
                <a:spcPts val="1907"/>
              </a:lnSpc>
            </a:pPr>
            <a:r>
              <a:rPr lang="vi-VN" dirty="0">
                <a:latin typeface="Work Sans Light" pitchFamily="2" charset="0"/>
              </a:rPr>
              <a:t>Lời kêu gọi toàn quốc kháng chiến của Chủ tịch Hồ Chí Minh </a:t>
            </a:r>
            <a:endParaRPr lang="en-US" dirty="0">
              <a:latin typeface="Work Sans Light"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9"/>
          <p:cNvSpPr txBox="1">
            <a:spLocks noGrp="1"/>
          </p:cNvSpPr>
          <p:nvPr>
            <p:ph type="title"/>
          </p:nvPr>
        </p:nvSpPr>
        <p:spPr>
          <a:xfrm>
            <a:off x="869150" y="833209"/>
            <a:ext cx="7341576" cy="1025428"/>
          </a:xfrm>
          <a:prstGeom prst="rect">
            <a:avLst/>
          </a:prstGeom>
        </p:spPr>
        <p:txBody>
          <a:bodyPr spcFirstLastPara="1" wrap="square" lIns="91425" tIns="91425" rIns="91425" bIns="91425" anchor="b" anchorCtr="0">
            <a:noAutofit/>
          </a:bodyPr>
          <a:lstStyle/>
          <a:p>
            <a:pPr marL="0" marR="0" indent="457200" algn="just">
              <a:lnSpc>
                <a:spcPct val="107000"/>
              </a:lnSpc>
              <a:spcBef>
                <a:spcPts val="300"/>
              </a:spcBef>
              <a:spcAft>
                <a:spcPts val="300"/>
              </a:spcAft>
              <a:tabLst>
                <a:tab pos="3960495" algn="l"/>
              </a:tabLst>
            </a:pPr>
            <a:r>
              <a:rPr lang="vi-VN" sz="1600" dirty="0">
                <a:latin typeface="Work Sans" pitchFamily="2" charset="0"/>
              </a:rPr>
              <a:t>Mục tiêu của cuộc kháng chiến </a:t>
            </a:r>
            <a:r>
              <a:rPr lang="vi-VN" sz="1600" dirty="0">
                <a:latin typeface="Work Sans Light" pitchFamily="2" charset="0"/>
              </a:rPr>
              <a:t>là đánh đổ thực dân Pháp xâm lược, giành nền độc lập, tự do, thống nhất hoàn toàn; vì nền tự do dân chủ và góp phần bảo vệ hòa bình thế giới...</a:t>
            </a:r>
            <a:endParaRPr lang="en-US" sz="1600" dirty="0">
              <a:latin typeface="Work Sans Light" pitchFamily="2" charset="0"/>
            </a:endParaRPr>
          </a:p>
        </p:txBody>
      </p:sp>
      <p:sp>
        <p:nvSpPr>
          <p:cNvPr id="265" name="Google Shape;265;p29"/>
          <p:cNvSpPr txBox="1">
            <a:spLocks noGrp="1"/>
          </p:cNvSpPr>
          <p:nvPr>
            <p:ph type="body" idx="1"/>
          </p:nvPr>
        </p:nvSpPr>
        <p:spPr>
          <a:xfrm>
            <a:off x="869150" y="2084325"/>
            <a:ext cx="2366400" cy="140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dirty="0">
                <a:latin typeface="Work Sans" pitchFamily="2" charset="0"/>
              </a:rPr>
              <a:t>Kháng chiến toàn dân </a:t>
            </a:r>
            <a:r>
              <a:rPr lang="vi-VN" dirty="0"/>
              <a:t>là đem toàn bộ sức dân, tài dân, lực dân; động viên toàn dân tích cực tham gia kháng chiến</a:t>
            </a:r>
            <a:r>
              <a:rPr lang="en-US" dirty="0"/>
              <a:t>.</a:t>
            </a:r>
            <a:endParaRPr dirty="0"/>
          </a:p>
        </p:txBody>
      </p:sp>
      <p:sp>
        <p:nvSpPr>
          <p:cNvPr id="266" name="Google Shape;266;p29"/>
          <p:cNvSpPr txBox="1">
            <a:spLocks noGrp="1"/>
          </p:cNvSpPr>
          <p:nvPr>
            <p:ph type="body" idx="2"/>
          </p:nvPr>
        </p:nvSpPr>
        <p:spPr>
          <a:xfrm>
            <a:off x="3356738" y="2084325"/>
            <a:ext cx="2366400" cy="140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dirty="0">
                <a:latin typeface="Work Sans" pitchFamily="2" charset="0"/>
              </a:rPr>
              <a:t>Kháng chiến toàn diện </a:t>
            </a:r>
            <a:r>
              <a:rPr lang="vi-VN" dirty="0"/>
              <a:t>là đánh địch trên mọi lĩnh vực, mọi mặt trận không chỉ bằng quân sự mà cả về chính trị, kinh tế, văn hóa, tư tưởng, ngoại giao</a:t>
            </a:r>
            <a:endParaRPr dirty="0"/>
          </a:p>
        </p:txBody>
      </p:sp>
      <p:sp>
        <p:nvSpPr>
          <p:cNvPr id="267" name="Google Shape;267;p29"/>
          <p:cNvSpPr txBox="1">
            <a:spLocks noGrp="1"/>
          </p:cNvSpPr>
          <p:nvPr>
            <p:ph type="body" idx="3"/>
          </p:nvPr>
        </p:nvSpPr>
        <p:spPr>
          <a:xfrm>
            <a:off x="5844326" y="2084325"/>
            <a:ext cx="2366400" cy="1407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dirty="0">
                <a:latin typeface="Work Sans" pitchFamily="2" charset="0"/>
              </a:rPr>
              <a:t>Kháng chiến lâu dài </a:t>
            </a:r>
            <a:r>
              <a:rPr lang="en-US" dirty="0"/>
              <a:t>là t</a:t>
            </a:r>
            <a:r>
              <a:rPr lang="vi-VN" dirty="0"/>
              <a:t>rường kỳ kháng chiến là một quá trình vừa đánh tiêu hao lực lượng địch vừa xây dựng, phát triển lực lượng ta,</a:t>
            </a:r>
            <a:endParaRPr dirty="0"/>
          </a:p>
        </p:txBody>
      </p:sp>
      <p:sp>
        <p:nvSpPr>
          <p:cNvPr id="268" name="Google Shape;268;p29"/>
          <p:cNvSpPr txBox="1">
            <a:spLocks noGrp="1"/>
          </p:cNvSpPr>
          <p:nvPr>
            <p:ph type="body" idx="1"/>
          </p:nvPr>
        </p:nvSpPr>
        <p:spPr>
          <a:xfrm>
            <a:off x="1366813" y="3669552"/>
            <a:ext cx="6643274" cy="116161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b="1" dirty="0">
                <a:latin typeface="Work Sans" pitchFamily="2" charset="0"/>
              </a:rPr>
              <a:t>Kháng chiến dựa vào sức mình là chính</a:t>
            </a:r>
            <a:r>
              <a:rPr lang="en-US" b="1" dirty="0">
                <a:latin typeface="Work Sans" pitchFamily="2" charset="0"/>
              </a:rPr>
              <a:t> </a:t>
            </a:r>
            <a:r>
              <a:rPr lang="en-US" dirty="0">
                <a:latin typeface="Work Sans Light" pitchFamily="2" charset="0"/>
              </a:rPr>
              <a:t>là</a:t>
            </a:r>
            <a:r>
              <a:rPr lang="en-US" b="1" dirty="0">
                <a:latin typeface="Work Sans" pitchFamily="2" charset="0"/>
              </a:rPr>
              <a:t> </a:t>
            </a:r>
            <a:r>
              <a:rPr lang="en-US" dirty="0"/>
              <a:t>p</a:t>
            </a:r>
            <a:r>
              <a:rPr lang="vi-VN" dirty="0"/>
              <a:t>hải lấy nguồn nội lực của dân tộc, phát huy nguồn sức mạnh vật chất, tinh thần vốn của trong nhân dân ta làm chỗ dựa chủ yếu, </a:t>
            </a:r>
            <a:endParaRPr dirty="0"/>
          </a:p>
        </p:txBody>
      </p:sp>
      <p:sp>
        <p:nvSpPr>
          <p:cNvPr id="274" name="Google Shape;274;p29"/>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1673784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9ABA-38AB-4967-9E5B-20A9E35BEBE9}"/>
              </a:ext>
            </a:extLst>
          </p:cNvPr>
          <p:cNvSpPr>
            <a:spLocks noGrp="1"/>
          </p:cNvSpPr>
          <p:nvPr>
            <p:ph type="ctrTitle"/>
          </p:nvPr>
        </p:nvSpPr>
        <p:spPr>
          <a:xfrm>
            <a:off x="692459" y="757509"/>
            <a:ext cx="8140823" cy="634834"/>
          </a:xfrm>
        </p:spPr>
        <p:txBody>
          <a:bodyPr/>
          <a:lstStyle/>
          <a:p>
            <a:pPr marR="0">
              <a:lnSpc>
                <a:spcPct val="107000"/>
              </a:lnSpc>
              <a:spcBef>
                <a:spcPts val="300"/>
              </a:spcBef>
              <a:spcAft>
                <a:spcPts val="300"/>
              </a:spcAft>
            </a:pPr>
            <a:r>
              <a:rPr lang="vi-VN" sz="2000" dirty="0">
                <a:solidFill>
                  <a:srgbClr val="FF0000"/>
                </a:solidFill>
              </a:rPr>
              <a:t>Tổ chức, chỉ đạo cuộc kháng chiến từ năm 1947 đến</a:t>
            </a:r>
            <a:r>
              <a:rPr lang="en-US" sz="2000" dirty="0">
                <a:solidFill>
                  <a:srgbClr val="FF0000"/>
                </a:solidFill>
              </a:rPr>
              <a:t> </a:t>
            </a:r>
            <a:r>
              <a:rPr lang="vi-VN" sz="2000" dirty="0">
                <a:solidFill>
                  <a:srgbClr val="FF0000"/>
                </a:solidFill>
              </a:rPr>
              <a:t>1950</a:t>
            </a:r>
            <a:endParaRPr lang="en-US" sz="2000" dirty="0">
              <a:solidFill>
                <a:srgbClr val="FF0000"/>
              </a:solidFill>
            </a:endParaRPr>
          </a:p>
        </p:txBody>
      </p:sp>
      <p:pic>
        <p:nvPicPr>
          <p:cNvPr id="3" name="Picture 15">
            <a:extLst>
              <a:ext uri="{FF2B5EF4-FFF2-40B4-BE49-F238E27FC236}">
                <a16:creationId xmlns:a16="http://schemas.microsoft.com/office/drawing/2014/main" id="{50D20962-445F-409B-8D78-ABEB1BDE9D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rot="-5162885">
            <a:off x="3485908" y="2294105"/>
            <a:ext cx="1510235" cy="1212224"/>
          </a:xfrm>
          <a:prstGeom prst="rect">
            <a:avLst/>
          </a:prstGeom>
        </p:spPr>
      </p:pic>
      <p:grpSp>
        <p:nvGrpSpPr>
          <p:cNvPr id="4" name="Group 7">
            <a:extLst>
              <a:ext uri="{FF2B5EF4-FFF2-40B4-BE49-F238E27FC236}">
                <a16:creationId xmlns:a16="http://schemas.microsoft.com/office/drawing/2014/main" id="{7F719366-3369-42E8-975F-81F031C1F364}"/>
              </a:ext>
            </a:extLst>
          </p:cNvPr>
          <p:cNvGrpSpPr/>
          <p:nvPr/>
        </p:nvGrpSpPr>
        <p:grpSpPr>
          <a:xfrm>
            <a:off x="5140170" y="1392343"/>
            <a:ext cx="1819527" cy="1199982"/>
            <a:chOff x="0" y="0"/>
            <a:chExt cx="3942080" cy="2296160"/>
          </a:xfrm>
        </p:grpSpPr>
        <p:sp>
          <p:nvSpPr>
            <p:cNvPr id="5" name="Freeform 8">
              <a:extLst>
                <a:ext uri="{FF2B5EF4-FFF2-40B4-BE49-F238E27FC236}">
                  <a16:creationId xmlns:a16="http://schemas.microsoft.com/office/drawing/2014/main" id="{89C4D705-33FB-4333-A617-6A9426CC4E93}"/>
                </a:ext>
              </a:extLst>
            </p:cNvPr>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grpSp>
        <p:nvGrpSpPr>
          <p:cNvPr id="6" name="Group 7">
            <a:extLst>
              <a:ext uri="{FF2B5EF4-FFF2-40B4-BE49-F238E27FC236}">
                <a16:creationId xmlns:a16="http://schemas.microsoft.com/office/drawing/2014/main" id="{73D03208-1C47-4B4E-BD0C-264D32EFAEFE}"/>
              </a:ext>
            </a:extLst>
          </p:cNvPr>
          <p:cNvGrpSpPr/>
          <p:nvPr/>
        </p:nvGrpSpPr>
        <p:grpSpPr>
          <a:xfrm>
            <a:off x="5140756" y="2920782"/>
            <a:ext cx="1819527" cy="1199982"/>
            <a:chOff x="0" y="0"/>
            <a:chExt cx="3942080" cy="2296160"/>
          </a:xfrm>
        </p:grpSpPr>
        <p:sp>
          <p:nvSpPr>
            <p:cNvPr id="7" name="Freeform 8">
              <a:extLst>
                <a:ext uri="{FF2B5EF4-FFF2-40B4-BE49-F238E27FC236}">
                  <a16:creationId xmlns:a16="http://schemas.microsoft.com/office/drawing/2014/main" id="{8A06C4F6-250A-4C71-AED2-3C74F7119568}"/>
                </a:ext>
              </a:extLst>
            </p:cNvPr>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grpSp>
        <p:nvGrpSpPr>
          <p:cNvPr id="8" name="Group 7">
            <a:extLst>
              <a:ext uri="{FF2B5EF4-FFF2-40B4-BE49-F238E27FC236}">
                <a16:creationId xmlns:a16="http://schemas.microsoft.com/office/drawing/2014/main" id="{BE58394F-07CF-4BAB-9193-6559FA8192A4}"/>
              </a:ext>
            </a:extLst>
          </p:cNvPr>
          <p:cNvGrpSpPr/>
          <p:nvPr/>
        </p:nvGrpSpPr>
        <p:grpSpPr>
          <a:xfrm>
            <a:off x="1444127" y="1505132"/>
            <a:ext cx="1819527" cy="1199982"/>
            <a:chOff x="0" y="0"/>
            <a:chExt cx="3942080" cy="2296160"/>
          </a:xfrm>
        </p:grpSpPr>
        <p:sp>
          <p:nvSpPr>
            <p:cNvPr id="9" name="Freeform 8">
              <a:extLst>
                <a:ext uri="{FF2B5EF4-FFF2-40B4-BE49-F238E27FC236}">
                  <a16:creationId xmlns:a16="http://schemas.microsoft.com/office/drawing/2014/main" id="{24075273-74E2-41A0-A364-382934A9B3B6}"/>
                </a:ext>
              </a:extLst>
            </p:cNvPr>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grpSp>
        <p:nvGrpSpPr>
          <p:cNvPr id="10" name="Group 7">
            <a:extLst>
              <a:ext uri="{FF2B5EF4-FFF2-40B4-BE49-F238E27FC236}">
                <a16:creationId xmlns:a16="http://schemas.microsoft.com/office/drawing/2014/main" id="{B4D5A2C7-2FCB-4F63-9BDE-8B2E44DABCFE}"/>
              </a:ext>
            </a:extLst>
          </p:cNvPr>
          <p:cNvGrpSpPr/>
          <p:nvPr/>
        </p:nvGrpSpPr>
        <p:grpSpPr>
          <a:xfrm>
            <a:off x="1634970" y="3186009"/>
            <a:ext cx="1819527" cy="1199982"/>
            <a:chOff x="0" y="0"/>
            <a:chExt cx="3942080" cy="2296160"/>
          </a:xfrm>
        </p:grpSpPr>
        <p:sp>
          <p:nvSpPr>
            <p:cNvPr id="11" name="Freeform 8">
              <a:extLst>
                <a:ext uri="{FF2B5EF4-FFF2-40B4-BE49-F238E27FC236}">
                  <a16:creationId xmlns:a16="http://schemas.microsoft.com/office/drawing/2014/main" id="{512CEF02-2962-4FE1-AD0B-82760BBECF5E}"/>
                </a:ext>
              </a:extLst>
            </p:cNvPr>
            <p:cNvSpPr/>
            <p:nvPr/>
          </p:nvSpPr>
          <p:spPr>
            <a:xfrm>
              <a:off x="-7620" y="-1270"/>
              <a:ext cx="3950970" cy="2297430"/>
            </a:xfrm>
            <a:custGeom>
              <a:avLst/>
              <a:gdLst/>
              <a:ahLst/>
              <a:cxnLst/>
              <a:rect l="l" t="t" r="r" b="b"/>
              <a:pathLst>
                <a:path w="3950970" h="2297430">
                  <a:moveTo>
                    <a:pt x="3939540" y="858520"/>
                  </a:moveTo>
                  <a:cubicBezTo>
                    <a:pt x="3919220" y="670560"/>
                    <a:pt x="3856990" y="492760"/>
                    <a:pt x="3723640" y="355600"/>
                  </a:cubicBezTo>
                  <a:cubicBezTo>
                    <a:pt x="3586480" y="214630"/>
                    <a:pt x="3404870" y="124460"/>
                    <a:pt x="3218180" y="69850"/>
                  </a:cubicBezTo>
                  <a:cubicBezTo>
                    <a:pt x="3073400" y="27940"/>
                    <a:pt x="2923540" y="10160"/>
                    <a:pt x="2772410" y="6350"/>
                  </a:cubicBezTo>
                  <a:cubicBezTo>
                    <a:pt x="2597150" y="1270"/>
                    <a:pt x="2423160" y="0"/>
                    <a:pt x="2247900" y="1270"/>
                  </a:cubicBezTo>
                  <a:cubicBezTo>
                    <a:pt x="2012950" y="3810"/>
                    <a:pt x="1196340" y="7620"/>
                    <a:pt x="1155700" y="7620"/>
                  </a:cubicBezTo>
                  <a:cubicBezTo>
                    <a:pt x="791210" y="12700"/>
                    <a:pt x="383540" y="105410"/>
                    <a:pt x="165100" y="425450"/>
                  </a:cubicBezTo>
                  <a:cubicBezTo>
                    <a:pt x="49530" y="596900"/>
                    <a:pt x="25400" y="814070"/>
                    <a:pt x="12700" y="1016000"/>
                  </a:cubicBezTo>
                  <a:cubicBezTo>
                    <a:pt x="0" y="1223010"/>
                    <a:pt x="10160" y="1431290"/>
                    <a:pt x="73660" y="1629410"/>
                  </a:cubicBezTo>
                  <a:cubicBezTo>
                    <a:pt x="129540" y="1803400"/>
                    <a:pt x="226060" y="1965960"/>
                    <a:pt x="370840" y="2080260"/>
                  </a:cubicBezTo>
                  <a:cubicBezTo>
                    <a:pt x="535940" y="2209800"/>
                    <a:pt x="750570" y="2246630"/>
                    <a:pt x="952500" y="2266950"/>
                  </a:cubicBezTo>
                  <a:cubicBezTo>
                    <a:pt x="1051560" y="2277110"/>
                    <a:pt x="1150620" y="2279650"/>
                    <a:pt x="1249680" y="2280920"/>
                  </a:cubicBezTo>
                  <a:cubicBezTo>
                    <a:pt x="1416050" y="2284730"/>
                    <a:pt x="1633220" y="2297430"/>
                    <a:pt x="1844040" y="2296160"/>
                  </a:cubicBezTo>
                  <a:cubicBezTo>
                    <a:pt x="2335530" y="2293620"/>
                    <a:pt x="2990850" y="2279650"/>
                    <a:pt x="2997200" y="2279650"/>
                  </a:cubicBezTo>
                  <a:cubicBezTo>
                    <a:pt x="3161030" y="2265680"/>
                    <a:pt x="3324860" y="2225040"/>
                    <a:pt x="3469640" y="2145030"/>
                  </a:cubicBezTo>
                  <a:cubicBezTo>
                    <a:pt x="3594100" y="2075180"/>
                    <a:pt x="3700780" y="1974850"/>
                    <a:pt x="3776980" y="1854200"/>
                  </a:cubicBezTo>
                  <a:cubicBezTo>
                    <a:pt x="3858260" y="1725930"/>
                    <a:pt x="3903980" y="1578610"/>
                    <a:pt x="3928110" y="1428750"/>
                  </a:cubicBezTo>
                  <a:cubicBezTo>
                    <a:pt x="3940810" y="1344930"/>
                    <a:pt x="3947160" y="1259840"/>
                    <a:pt x="3948430" y="1174750"/>
                  </a:cubicBezTo>
                  <a:cubicBezTo>
                    <a:pt x="3949700" y="1069340"/>
                    <a:pt x="3950970" y="963930"/>
                    <a:pt x="3939540" y="858520"/>
                  </a:cubicBezTo>
                  <a:close/>
                  <a:moveTo>
                    <a:pt x="3911600" y="1162050"/>
                  </a:moveTo>
                  <a:cubicBezTo>
                    <a:pt x="3909060" y="1325880"/>
                    <a:pt x="3892550" y="1488440"/>
                    <a:pt x="3840480" y="1644650"/>
                  </a:cubicBezTo>
                  <a:cubicBezTo>
                    <a:pt x="3796030" y="1778000"/>
                    <a:pt x="3724910" y="1903730"/>
                    <a:pt x="3623310" y="2002790"/>
                  </a:cubicBezTo>
                  <a:cubicBezTo>
                    <a:pt x="3517900" y="2105660"/>
                    <a:pt x="3385820" y="2176780"/>
                    <a:pt x="3244850" y="2217420"/>
                  </a:cubicBezTo>
                  <a:cubicBezTo>
                    <a:pt x="3166110" y="2240280"/>
                    <a:pt x="3084830" y="2252980"/>
                    <a:pt x="3003550" y="2260600"/>
                  </a:cubicBezTo>
                  <a:cubicBezTo>
                    <a:pt x="2682240" y="2277110"/>
                    <a:pt x="2359660" y="2280920"/>
                    <a:pt x="2038350" y="2277110"/>
                  </a:cubicBezTo>
                  <a:cubicBezTo>
                    <a:pt x="1736090" y="2273300"/>
                    <a:pt x="1433830" y="2265680"/>
                    <a:pt x="1131570" y="2259330"/>
                  </a:cubicBezTo>
                  <a:cubicBezTo>
                    <a:pt x="985520" y="2255520"/>
                    <a:pt x="836930" y="2239010"/>
                    <a:pt x="695960" y="2202180"/>
                  </a:cubicBezTo>
                  <a:cubicBezTo>
                    <a:pt x="598170" y="2178050"/>
                    <a:pt x="502920" y="2139950"/>
                    <a:pt x="421640" y="2080260"/>
                  </a:cubicBezTo>
                  <a:cubicBezTo>
                    <a:pt x="350520" y="2026920"/>
                    <a:pt x="288290" y="1962150"/>
                    <a:pt x="238760" y="1889760"/>
                  </a:cubicBezTo>
                  <a:cubicBezTo>
                    <a:pt x="132080" y="1736090"/>
                    <a:pt x="77470" y="1549400"/>
                    <a:pt x="54610" y="1365250"/>
                  </a:cubicBezTo>
                  <a:cubicBezTo>
                    <a:pt x="41910" y="1259840"/>
                    <a:pt x="40640" y="1154430"/>
                    <a:pt x="46990" y="1047750"/>
                  </a:cubicBezTo>
                  <a:cubicBezTo>
                    <a:pt x="53340" y="937260"/>
                    <a:pt x="62230" y="826770"/>
                    <a:pt x="85090" y="718820"/>
                  </a:cubicBezTo>
                  <a:cubicBezTo>
                    <a:pt x="104140" y="624840"/>
                    <a:pt x="133350" y="532130"/>
                    <a:pt x="184150" y="450850"/>
                  </a:cubicBezTo>
                  <a:cubicBezTo>
                    <a:pt x="232410" y="374650"/>
                    <a:pt x="293370" y="307340"/>
                    <a:pt x="363220" y="252730"/>
                  </a:cubicBezTo>
                  <a:cubicBezTo>
                    <a:pt x="508000" y="138430"/>
                    <a:pt x="685800" y="80010"/>
                    <a:pt x="864870" y="50800"/>
                  </a:cubicBezTo>
                  <a:cubicBezTo>
                    <a:pt x="999490" y="29210"/>
                    <a:pt x="1680210" y="36830"/>
                    <a:pt x="1884680" y="30480"/>
                  </a:cubicBezTo>
                  <a:cubicBezTo>
                    <a:pt x="2098040" y="24130"/>
                    <a:pt x="2741930" y="22860"/>
                    <a:pt x="2851150" y="29210"/>
                  </a:cubicBezTo>
                  <a:cubicBezTo>
                    <a:pt x="3058160" y="41910"/>
                    <a:pt x="3266440" y="92710"/>
                    <a:pt x="3450590" y="191770"/>
                  </a:cubicBezTo>
                  <a:cubicBezTo>
                    <a:pt x="3613150" y="279400"/>
                    <a:pt x="3757930" y="407670"/>
                    <a:pt x="3832860" y="580390"/>
                  </a:cubicBezTo>
                  <a:cubicBezTo>
                    <a:pt x="3911600" y="763270"/>
                    <a:pt x="3914140" y="966470"/>
                    <a:pt x="3911600" y="1162050"/>
                  </a:cubicBezTo>
                  <a:close/>
                </a:path>
              </a:pathLst>
            </a:custGeom>
            <a:solidFill>
              <a:srgbClr val="000000"/>
            </a:solidFill>
          </p:spPr>
        </p:sp>
      </p:grpSp>
      <p:sp>
        <p:nvSpPr>
          <p:cNvPr id="12" name="Google Shape;84;p14">
            <a:extLst>
              <a:ext uri="{FF2B5EF4-FFF2-40B4-BE49-F238E27FC236}">
                <a16:creationId xmlns:a16="http://schemas.microsoft.com/office/drawing/2014/main" id="{E52B3B64-AB75-4B73-9696-78A6E5C059CC}"/>
              </a:ext>
            </a:extLst>
          </p:cNvPr>
          <p:cNvSpPr txBox="1">
            <a:spLocks/>
          </p:cNvSpPr>
          <p:nvPr/>
        </p:nvSpPr>
        <p:spPr>
          <a:xfrm>
            <a:off x="3678040" y="2442459"/>
            <a:ext cx="1427085" cy="91551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Font typeface="Work Sans Light"/>
              <a:buNone/>
            </a:pPr>
            <a:r>
              <a:rPr lang="en-US" b="1" dirty="0" err="1">
                <a:latin typeface="Work Sans"/>
                <a:ea typeface="Work Sans"/>
                <a:cs typeface="Work Sans"/>
                <a:sym typeface="Work Sans"/>
              </a:rPr>
              <a:t>Tổ</a:t>
            </a:r>
            <a:r>
              <a:rPr lang="en-US" b="1" dirty="0">
                <a:latin typeface="Work Sans"/>
                <a:ea typeface="Work Sans"/>
                <a:cs typeface="Work Sans"/>
                <a:sym typeface="Work Sans"/>
              </a:rPr>
              <a:t> </a:t>
            </a:r>
            <a:r>
              <a:rPr lang="en-US" b="1" dirty="0" err="1">
                <a:latin typeface="Work Sans"/>
                <a:ea typeface="Work Sans"/>
                <a:cs typeface="Work Sans"/>
                <a:sym typeface="Work Sans"/>
              </a:rPr>
              <a:t>chức</a:t>
            </a:r>
            <a:r>
              <a:rPr lang="en-US" b="1" dirty="0">
                <a:latin typeface="Work Sans"/>
                <a:ea typeface="Work Sans"/>
                <a:cs typeface="Work Sans"/>
                <a:sym typeface="Work Sans"/>
              </a:rPr>
              <a:t> </a:t>
            </a:r>
          </a:p>
          <a:p>
            <a:pPr marL="0" indent="0">
              <a:buFont typeface="Work Sans Light"/>
              <a:buNone/>
            </a:pPr>
            <a:r>
              <a:rPr lang="en-US" b="1" dirty="0" err="1">
                <a:latin typeface="Work Sans"/>
                <a:ea typeface="Work Sans"/>
                <a:cs typeface="Work Sans"/>
                <a:sym typeface="Work Sans"/>
              </a:rPr>
              <a:t>chỉ</a:t>
            </a:r>
            <a:r>
              <a:rPr lang="en-US" b="1" dirty="0">
                <a:latin typeface="Work Sans"/>
                <a:ea typeface="Work Sans"/>
                <a:cs typeface="Work Sans"/>
                <a:sym typeface="Work Sans"/>
              </a:rPr>
              <a:t> </a:t>
            </a:r>
            <a:r>
              <a:rPr lang="en-US" b="1" dirty="0" err="1">
                <a:latin typeface="Work Sans"/>
                <a:ea typeface="Work Sans"/>
                <a:cs typeface="Work Sans"/>
                <a:sym typeface="Work Sans"/>
              </a:rPr>
              <a:t>đạo</a:t>
            </a:r>
            <a:endParaRPr lang="en-US" b="1" dirty="0"/>
          </a:p>
        </p:txBody>
      </p:sp>
      <p:sp>
        <p:nvSpPr>
          <p:cNvPr id="13" name="Google Shape;84;p14">
            <a:extLst>
              <a:ext uri="{FF2B5EF4-FFF2-40B4-BE49-F238E27FC236}">
                <a16:creationId xmlns:a16="http://schemas.microsoft.com/office/drawing/2014/main" id="{9F408E85-EE76-4D58-8900-F6347F7CAAAE}"/>
              </a:ext>
            </a:extLst>
          </p:cNvPr>
          <p:cNvSpPr txBox="1">
            <a:spLocks/>
          </p:cNvSpPr>
          <p:nvPr/>
        </p:nvSpPr>
        <p:spPr>
          <a:xfrm>
            <a:off x="1794602" y="1801798"/>
            <a:ext cx="1497331" cy="592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SzPts val="1100"/>
              <a:buFont typeface="Arial"/>
              <a:buNone/>
            </a:pPr>
            <a:r>
              <a:rPr lang="en-US" dirty="0" err="1"/>
              <a:t>Chính</a:t>
            </a:r>
            <a:r>
              <a:rPr lang="en-US" dirty="0"/>
              <a:t> </a:t>
            </a:r>
            <a:r>
              <a:rPr lang="en-US" dirty="0" err="1"/>
              <a:t>trị</a:t>
            </a:r>
            <a:endParaRPr lang="en-US" b="1" dirty="0"/>
          </a:p>
        </p:txBody>
      </p:sp>
      <p:sp>
        <p:nvSpPr>
          <p:cNvPr id="14" name="Google Shape;84;p14">
            <a:extLst>
              <a:ext uri="{FF2B5EF4-FFF2-40B4-BE49-F238E27FC236}">
                <a16:creationId xmlns:a16="http://schemas.microsoft.com/office/drawing/2014/main" id="{9024614C-8BE5-4820-A814-D8BB7B5F0717}"/>
              </a:ext>
            </a:extLst>
          </p:cNvPr>
          <p:cNvSpPr txBox="1">
            <a:spLocks/>
          </p:cNvSpPr>
          <p:nvPr/>
        </p:nvSpPr>
        <p:spPr>
          <a:xfrm>
            <a:off x="1847481" y="3398878"/>
            <a:ext cx="1497331" cy="592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SzPts val="1100"/>
              <a:buFont typeface="Arial"/>
              <a:buNone/>
            </a:pPr>
            <a:r>
              <a:rPr lang="en-US" dirty="0" err="1"/>
              <a:t>Ngoại</a:t>
            </a:r>
            <a:r>
              <a:rPr lang="en-US" dirty="0"/>
              <a:t> </a:t>
            </a:r>
            <a:r>
              <a:rPr lang="en-US" dirty="0" err="1"/>
              <a:t>giao</a:t>
            </a:r>
            <a:endParaRPr lang="en-US" b="1" dirty="0"/>
          </a:p>
        </p:txBody>
      </p:sp>
      <p:sp>
        <p:nvSpPr>
          <p:cNvPr id="15" name="Google Shape;84;p14">
            <a:extLst>
              <a:ext uri="{FF2B5EF4-FFF2-40B4-BE49-F238E27FC236}">
                <a16:creationId xmlns:a16="http://schemas.microsoft.com/office/drawing/2014/main" id="{581CE5C7-A4A0-4962-AD73-F60205F33C90}"/>
              </a:ext>
            </a:extLst>
          </p:cNvPr>
          <p:cNvSpPr txBox="1">
            <a:spLocks/>
          </p:cNvSpPr>
          <p:nvPr/>
        </p:nvSpPr>
        <p:spPr>
          <a:xfrm>
            <a:off x="5272821" y="1801797"/>
            <a:ext cx="1497331" cy="592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lgn="ctr">
              <a:buSzPts val="1100"/>
              <a:buFont typeface="Arial"/>
              <a:buNone/>
            </a:pPr>
            <a:r>
              <a:rPr lang="en-US" dirty="0" err="1"/>
              <a:t>Kinh</a:t>
            </a:r>
            <a:r>
              <a:rPr lang="en-US" dirty="0"/>
              <a:t> </a:t>
            </a:r>
            <a:r>
              <a:rPr lang="en-US" dirty="0" err="1"/>
              <a:t>tế</a:t>
            </a:r>
            <a:r>
              <a:rPr lang="en-US" dirty="0"/>
              <a:t>, </a:t>
            </a:r>
            <a:r>
              <a:rPr lang="en-US" dirty="0" err="1"/>
              <a:t>văn</a:t>
            </a:r>
            <a:r>
              <a:rPr lang="en-US" dirty="0"/>
              <a:t> </a:t>
            </a:r>
            <a:r>
              <a:rPr lang="en-US" dirty="0" err="1"/>
              <a:t>hóa</a:t>
            </a:r>
            <a:endParaRPr lang="en-US" b="1" dirty="0"/>
          </a:p>
        </p:txBody>
      </p:sp>
      <p:sp>
        <p:nvSpPr>
          <p:cNvPr id="16" name="Google Shape;84;p14">
            <a:extLst>
              <a:ext uri="{FF2B5EF4-FFF2-40B4-BE49-F238E27FC236}">
                <a16:creationId xmlns:a16="http://schemas.microsoft.com/office/drawing/2014/main" id="{4C76B3A9-633C-42EA-B7C1-43C876942B87}"/>
              </a:ext>
            </a:extLst>
          </p:cNvPr>
          <p:cNvSpPr txBox="1">
            <a:spLocks/>
          </p:cNvSpPr>
          <p:nvPr/>
        </p:nvSpPr>
        <p:spPr>
          <a:xfrm>
            <a:off x="5429177" y="3190413"/>
            <a:ext cx="1497331" cy="5928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1pPr>
            <a:lvl2pPr marL="914400" marR="0" lvl="1"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2pPr>
            <a:lvl3pPr marL="1371600" marR="0" lvl="2"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3pPr>
            <a:lvl4pPr marL="1828800" marR="0" lvl="3"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4pPr>
            <a:lvl5pPr marL="2286000" marR="0" lvl="4"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5pPr>
            <a:lvl6pPr marL="2743200" marR="0" lvl="5"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6pPr>
            <a:lvl7pPr marL="3200400" marR="0" lvl="6"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7pPr>
            <a:lvl8pPr marL="3657600" marR="0" lvl="7"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8pPr>
            <a:lvl9pPr marL="4114800" marR="0" lvl="8" indent="-355600" algn="l" rtl="0">
              <a:lnSpc>
                <a:spcPct val="100000"/>
              </a:lnSpc>
              <a:spcBef>
                <a:spcPts val="0"/>
              </a:spcBef>
              <a:spcAft>
                <a:spcPts val="0"/>
              </a:spcAft>
              <a:buClr>
                <a:schemeClr val="dk1"/>
              </a:buClr>
              <a:buSzPts val="2000"/>
              <a:buFont typeface="Work Sans Light"/>
              <a:buChar char="■"/>
              <a:defRPr sz="2000" b="0" i="0" u="none" strike="noStrike" cap="none">
                <a:solidFill>
                  <a:schemeClr val="dk1"/>
                </a:solidFill>
                <a:latin typeface="Work Sans Light"/>
                <a:ea typeface="Work Sans Light"/>
                <a:cs typeface="Work Sans Light"/>
                <a:sym typeface="Work Sans Light"/>
              </a:defRPr>
            </a:lvl9pPr>
          </a:lstStyle>
          <a:p>
            <a:pPr marL="0" indent="0">
              <a:buSzPts val="1100"/>
              <a:buFont typeface="Arial"/>
              <a:buNone/>
            </a:pPr>
            <a:r>
              <a:rPr lang="en-US" dirty="0" err="1"/>
              <a:t>Quân</a:t>
            </a:r>
            <a:r>
              <a:rPr lang="en-US" dirty="0"/>
              <a:t> </a:t>
            </a:r>
            <a:r>
              <a:rPr lang="en-US" dirty="0" err="1"/>
              <a:t>sự</a:t>
            </a:r>
            <a:endParaRPr lang="en-US" b="1" dirty="0"/>
          </a:p>
        </p:txBody>
      </p:sp>
    </p:spTree>
    <p:extLst>
      <p:ext uri="{BB962C8B-B14F-4D97-AF65-F5344CB8AC3E}">
        <p14:creationId xmlns:p14="http://schemas.microsoft.com/office/powerpoint/2010/main" val="2664104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8546-CAD4-416E-929D-F7A3DBCE6D71}"/>
              </a:ext>
            </a:extLst>
          </p:cNvPr>
          <p:cNvSpPr>
            <a:spLocks noGrp="1"/>
          </p:cNvSpPr>
          <p:nvPr>
            <p:ph type="title"/>
          </p:nvPr>
        </p:nvSpPr>
        <p:spPr>
          <a:xfrm>
            <a:off x="894550" y="408343"/>
            <a:ext cx="5995200" cy="798157"/>
          </a:xfrm>
        </p:spPr>
        <p:txBody>
          <a:bodyPr/>
          <a:lstStyle/>
          <a:p>
            <a:r>
              <a:rPr lang="en-US" sz="3000" dirty="0"/>
              <a:t>Danh </a:t>
            </a:r>
            <a:r>
              <a:rPr lang="en-US" sz="3000" dirty="0" err="1"/>
              <a:t>mục</a:t>
            </a:r>
            <a:r>
              <a:rPr lang="en-US" sz="3000" dirty="0"/>
              <a:t> </a:t>
            </a:r>
            <a:r>
              <a:rPr lang="en-US" sz="3000" dirty="0" err="1"/>
              <a:t>tài</a:t>
            </a:r>
            <a:r>
              <a:rPr lang="en-US" sz="3000" dirty="0"/>
              <a:t> </a:t>
            </a:r>
            <a:r>
              <a:rPr lang="en-US" sz="3000" dirty="0" err="1"/>
              <a:t>liệu</a:t>
            </a:r>
            <a:r>
              <a:rPr lang="en-US" sz="3000" dirty="0"/>
              <a:t> </a:t>
            </a:r>
            <a:r>
              <a:rPr lang="en-US" sz="3000" dirty="0" err="1"/>
              <a:t>tham</a:t>
            </a:r>
            <a:r>
              <a:rPr lang="en-US" sz="3000" dirty="0"/>
              <a:t> </a:t>
            </a:r>
            <a:r>
              <a:rPr lang="en-US" sz="3000" dirty="0" err="1"/>
              <a:t>khảo</a:t>
            </a:r>
            <a:endParaRPr lang="en-US" sz="3000" dirty="0"/>
          </a:p>
        </p:txBody>
      </p:sp>
      <p:sp>
        <p:nvSpPr>
          <p:cNvPr id="3" name="Slide Number Placeholder 2">
            <a:extLst>
              <a:ext uri="{FF2B5EF4-FFF2-40B4-BE49-F238E27FC236}">
                <a16:creationId xmlns:a16="http://schemas.microsoft.com/office/drawing/2014/main" id="{63353C5A-9A6F-446F-8D61-57A924FA96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5" name="TextBox 4">
            <a:extLst>
              <a:ext uri="{FF2B5EF4-FFF2-40B4-BE49-F238E27FC236}">
                <a16:creationId xmlns:a16="http://schemas.microsoft.com/office/drawing/2014/main" id="{2E7464A1-107A-4E3E-884A-7E6F357A3FDF}"/>
              </a:ext>
            </a:extLst>
          </p:cNvPr>
          <p:cNvSpPr txBox="1"/>
          <p:nvPr/>
        </p:nvSpPr>
        <p:spPr>
          <a:xfrm>
            <a:off x="946950" y="1322704"/>
            <a:ext cx="7302500" cy="3539430"/>
          </a:xfrm>
          <a:prstGeom prst="rect">
            <a:avLst/>
          </a:prstGeom>
          <a:noFill/>
        </p:spPr>
        <p:txBody>
          <a:bodyPr wrap="square">
            <a:spAutoFit/>
          </a:bodyPr>
          <a:lstStyle/>
          <a:p>
            <a:pPr marL="342900" indent="-342900" algn="just">
              <a:buFont typeface="+mj-lt"/>
              <a:buAutoNum type="arabicPeriod"/>
            </a:pPr>
            <a:r>
              <a:rPr lang="nl-NL" sz="1600" dirty="0">
                <a:latin typeface="Work Sans Light" pitchFamily="2" charset="0"/>
              </a:rPr>
              <a:t>Ban Ch</a:t>
            </a:r>
            <a:r>
              <a:rPr lang="vi-VN" sz="1600" dirty="0">
                <a:latin typeface="Work Sans Light" pitchFamily="2" charset="0"/>
              </a:rPr>
              <a:t>ỉ</a:t>
            </a:r>
            <a:r>
              <a:rPr lang="nl-NL" sz="1600" dirty="0">
                <a:latin typeface="Work Sans Light" pitchFamily="2" charset="0"/>
              </a:rPr>
              <a:t> đ</a:t>
            </a:r>
            <a:r>
              <a:rPr lang="vi-VN" sz="1600" dirty="0">
                <a:latin typeface="Work Sans Light" pitchFamily="2" charset="0"/>
              </a:rPr>
              <a:t>ạ</a:t>
            </a:r>
            <a:r>
              <a:rPr lang="nl-NL" sz="1600" dirty="0">
                <a:latin typeface="Work Sans Light" pitchFamily="2" charset="0"/>
              </a:rPr>
              <a:t>o T</a:t>
            </a:r>
            <a:r>
              <a:rPr lang="vi-VN" sz="1600" dirty="0">
                <a:latin typeface="Work Sans Light" pitchFamily="2" charset="0"/>
              </a:rPr>
              <a:t>ổ</a:t>
            </a:r>
            <a:r>
              <a:rPr lang="nl-NL" sz="1600" dirty="0">
                <a:latin typeface="Work Sans Light" pitchFamily="2" charset="0"/>
              </a:rPr>
              <a:t>ng k</a:t>
            </a:r>
            <a:r>
              <a:rPr lang="vi-VN" sz="1600" dirty="0">
                <a:latin typeface="Work Sans Light" pitchFamily="2" charset="0"/>
              </a:rPr>
              <a:t>ế</a:t>
            </a:r>
            <a:r>
              <a:rPr lang="nl-NL" sz="1600" dirty="0">
                <a:latin typeface="Work Sans Light" pitchFamily="2" charset="0"/>
              </a:rPr>
              <a:t>t chi</a:t>
            </a:r>
            <a:r>
              <a:rPr lang="vi-VN" sz="1600" dirty="0">
                <a:latin typeface="Work Sans Light" pitchFamily="2" charset="0"/>
              </a:rPr>
              <a:t>ế</a:t>
            </a:r>
            <a:r>
              <a:rPr lang="nl-NL" sz="1600" dirty="0">
                <a:latin typeface="Work Sans Light" pitchFamily="2" charset="0"/>
              </a:rPr>
              <a:t>n tranh tr</a:t>
            </a:r>
            <a:r>
              <a:rPr lang="vi-VN" sz="1600" dirty="0">
                <a:latin typeface="Work Sans Light" pitchFamily="2" charset="0"/>
              </a:rPr>
              <a:t>ự</a:t>
            </a:r>
            <a:r>
              <a:rPr lang="nl-NL" sz="1600" dirty="0">
                <a:latin typeface="Work Sans Light" pitchFamily="2" charset="0"/>
              </a:rPr>
              <a:t>c thu</a:t>
            </a:r>
            <a:r>
              <a:rPr lang="vi-VN" sz="1600" dirty="0">
                <a:latin typeface="Work Sans Light" pitchFamily="2" charset="0"/>
              </a:rPr>
              <a:t>ộ</a:t>
            </a:r>
            <a:r>
              <a:rPr lang="nl-NL" sz="1600" dirty="0">
                <a:latin typeface="Work Sans Light" pitchFamily="2" charset="0"/>
              </a:rPr>
              <a:t>c B</a:t>
            </a:r>
            <a:r>
              <a:rPr lang="vi-VN" sz="1600" dirty="0">
                <a:latin typeface="Work Sans Light" pitchFamily="2" charset="0"/>
              </a:rPr>
              <a:t>ộ</a:t>
            </a:r>
            <a:r>
              <a:rPr lang="nl-NL" sz="1600" dirty="0">
                <a:latin typeface="Work Sans Light" pitchFamily="2" charset="0"/>
              </a:rPr>
              <a:t> Chính tr</a:t>
            </a:r>
            <a:r>
              <a:rPr lang="vi-VN" sz="1600" dirty="0">
                <a:latin typeface="Work Sans Light" pitchFamily="2" charset="0"/>
              </a:rPr>
              <a:t>ị</a:t>
            </a:r>
            <a:r>
              <a:rPr lang="nl-NL" sz="1600" dirty="0">
                <a:latin typeface="Work Sans Light" pitchFamily="2" charset="0"/>
              </a:rPr>
              <a:t>, Chi</a:t>
            </a:r>
            <a:r>
              <a:rPr lang="vi-VN" sz="1600" dirty="0">
                <a:latin typeface="Work Sans Light" pitchFamily="2" charset="0"/>
              </a:rPr>
              <a:t>ến tranh cách mạng Việt Nam 1945 - 1975</a:t>
            </a:r>
            <a:r>
              <a:rPr lang="nl-NL" sz="1600" dirty="0">
                <a:latin typeface="Work Sans Light" pitchFamily="2" charset="0"/>
              </a:rPr>
              <a:t>, Th</a:t>
            </a:r>
            <a:r>
              <a:rPr lang="vi-VN" sz="1600" dirty="0">
                <a:latin typeface="Work Sans Light" pitchFamily="2" charset="0"/>
              </a:rPr>
              <a:t>ắng lợi và bài học</a:t>
            </a:r>
            <a:r>
              <a:rPr lang="nl-NL" sz="1600" dirty="0">
                <a:latin typeface="Work Sans Light" pitchFamily="2" charset="0"/>
              </a:rPr>
              <a:t>, Nxb. Chính tr</a:t>
            </a:r>
            <a:r>
              <a:rPr lang="vi-VN" sz="1600" dirty="0">
                <a:latin typeface="Work Sans Light" pitchFamily="2" charset="0"/>
              </a:rPr>
              <a:t>ị quốc gia, H</a:t>
            </a:r>
            <a:r>
              <a:rPr lang="en-US" sz="1600" dirty="0">
                <a:latin typeface="Work Sans Light" pitchFamily="2" charset="0"/>
              </a:rPr>
              <a:t>,</a:t>
            </a:r>
            <a:r>
              <a:rPr lang="nl-NL" sz="1600" dirty="0">
                <a:latin typeface="Work Sans Light" pitchFamily="2" charset="0"/>
              </a:rPr>
              <a:t> 2000.</a:t>
            </a:r>
            <a:endParaRPr lang="pt-BR" sz="1600" dirty="0">
              <a:latin typeface="Work Sans Light" pitchFamily="2" charset="0"/>
            </a:endParaRPr>
          </a:p>
          <a:p>
            <a:pPr marL="342900" indent="-342900" algn="just">
              <a:buFont typeface="+mj-lt"/>
              <a:buAutoNum type="arabicPeriod"/>
            </a:pPr>
            <a:r>
              <a:rPr lang="nl-NL" sz="1600" dirty="0">
                <a:latin typeface="Work Sans Light" pitchFamily="2" charset="0"/>
              </a:rPr>
              <a:t>Ban Ch</a:t>
            </a:r>
            <a:r>
              <a:rPr lang="vi-VN" sz="1600" dirty="0">
                <a:latin typeface="Work Sans Light" pitchFamily="2" charset="0"/>
              </a:rPr>
              <a:t>ỉ</a:t>
            </a:r>
            <a:r>
              <a:rPr lang="nl-NL" sz="1600" dirty="0">
                <a:latin typeface="Work Sans Light" pitchFamily="2" charset="0"/>
              </a:rPr>
              <a:t> đ</a:t>
            </a:r>
            <a:r>
              <a:rPr lang="vi-VN" sz="1600" dirty="0">
                <a:latin typeface="Work Sans Light" pitchFamily="2" charset="0"/>
              </a:rPr>
              <a:t>ạ</a:t>
            </a:r>
            <a:r>
              <a:rPr lang="nl-NL" sz="1600" dirty="0">
                <a:latin typeface="Work Sans Light" pitchFamily="2" charset="0"/>
              </a:rPr>
              <a:t>o T</a:t>
            </a:r>
            <a:r>
              <a:rPr lang="vi-VN" sz="1600" dirty="0">
                <a:latin typeface="Work Sans Light" pitchFamily="2" charset="0"/>
              </a:rPr>
              <a:t>ổ</a:t>
            </a:r>
            <a:r>
              <a:rPr lang="nl-NL" sz="1600" dirty="0">
                <a:latin typeface="Work Sans Light" pitchFamily="2" charset="0"/>
              </a:rPr>
              <a:t>ng k</a:t>
            </a:r>
            <a:r>
              <a:rPr lang="vi-VN" sz="1600" dirty="0">
                <a:latin typeface="Work Sans Light" pitchFamily="2" charset="0"/>
              </a:rPr>
              <a:t>ế</a:t>
            </a:r>
            <a:r>
              <a:rPr lang="nl-NL" sz="1600" dirty="0">
                <a:latin typeface="Work Sans Light" pitchFamily="2" charset="0"/>
              </a:rPr>
              <a:t>t chi</a:t>
            </a:r>
            <a:r>
              <a:rPr lang="vi-VN" sz="1600" dirty="0">
                <a:latin typeface="Work Sans Light" pitchFamily="2" charset="0"/>
              </a:rPr>
              <a:t>ế</a:t>
            </a:r>
            <a:r>
              <a:rPr lang="nl-NL" sz="1600" dirty="0">
                <a:latin typeface="Work Sans Light" pitchFamily="2" charset="0"/>
              </a:rPr>
              <a:t>n tranh tr</a:t>
            </a:r>
            <a:r>
              <a:rPr lang="vi-VN" sz="1600" dirty="0">
                <a:latin typeface="Work Sans Light" pitchFamily="2" charset="0"/>
              </a:rPr>
              <a:t>ự</a:t>
            </a:r>
            <a:r>
              <a:rPr lang="nl-NL" sz="1600" dirty="0">
                <a:latin typeface="Work Sans Light" pitchFamily="2" charset="0"/>
              </a:rPr>
              <a:t>c thu</a:t>
            </a:r>
            <a:r>
              <a:rPr lang="vi-VN" sz="1600" dirty="0">
                <a:latin typeface="Work Sans Light" pitchFamily="2" charset="0"/>
              </a:rPr>
              <a:t>ộ</a:t>
            </a:r>
            <a:r>
              <a:rPr lang="nl-NL" sz="1600" dirty="0">
                <a:latin typeface="Work Sans Light" pitchFamily="2" charset="0"/>
              </a:rPr>
              <a:t>c B</a:t>
            </a:r>
            <a:r>
              <a:rPr lang="vi-VN" sz="1600" dirty="0">
                <a:latin typeface="Work Sans Light" pitchFamily="2" charset="0"/>
              </a:rPr>
              <a:t>ộ</a:t>
            </a:r>
            <a:r>
              <a:rPr lang="nl-NL" sz="1600" dirty="0">
                <a:latin typeface="Work Sans Light" pitchFamily="2" charset="0"/>
              </a:rPr>
              <a:t> Chính tr</a:t>
            </a:r>
            <a:r>
              <a:rPr lang="vi-VN" sz="1600" dirty="0">
                <a:latin typeface="Work Sans Light" pitchFamily="2" charset="0"/>
              </a:rPr>
              <a:t>ị</a:t>
            </a:r>
            <a:r>
              <a:rPr lang="nl-NL" sz="1600" dirty="0">
                <a:latin typeface="Work Sans Light" pitchFamily="2" charset="0"/>
              </a:rPr>
              <a:t>: T</a:t>
            </a:r>
            <a:r>
              <a:rPr lang="vi-VN" sz="1600" dirty="0">
                <a:latin typeface="Work Sans Light" pitchFamily="2" charset="0"/>
              </a:rPr>
              <a:t>ổng kết cuộc kháng chiến chống thực dân Pháp - Thắng lợi và bài học</a:t>
            </a:r>
            <a:r>
              <a:rPr lang="nl-NL" sz="1600" dirty="0">
                <a:latin typeface="Work Sans Light" pitchFamily="2" charset="0"/>
              </a:rPr>
              <a:t>, Nxb. Chính tr</a:t>
            </a:r>
            <a:r>
              <a:rPr lang="vi-VN" sz="1600" dirty="0">
                <a:latin typeface="Work Sans Light" pitchFamily="2" charset="0"/>
              </a:rPr>
              <a:t>ị quốc gia, H</a:t>
            </a:r>
            <a:r>
              <a:rPr lang="en-US" sz="1600" dirty="0">
                <a:latin typeface="Work Sans Light" pitchFamily="2" charset="0"/>
              </a:rPr>
              <a:t>,</a:t>
            </a:r>
            <a:r>
              <a:rPr lang="nl-NL" sz="1600" dirty="0">
                <a:latin typeface="Work Sans Light" pitchFamily="2" charset="0"/>
              </a:rPr>
              <a:t> 1996. </a:t>
            </a:r>
            <a:endParaRPr lang="pt-BR" sz="1600" dirty="0">
              <a:latin typeface="Work Sans Light" pitchFamily="2" charset="0"/>
            </a:endParaRPr>
          </a:p>
          <a:p>
            <a:pPr marL="342900" indent="-342900" algn="just">
              <a:buFont typeface="+mj-lt"/>
              <a:buAutoNum type="arabicPeriod"/>
            </a:pPr>
            <a:r>
              <a:rPr lang="nl-NL" sz="1600" dirty="0">
                <a:latin typeface="Work Sans Light" pitchFamily="2" charset="0"/>
              </a:rPr>
              <a:t>Ban Ch</a:t>
            </a:r>
            <a:r>
              <a:rPr lang="vi-VN" sz="1600" dirty="0">
                <a:latin typeface="Work Sans Light" pitchFamily="2" charset="0"/>
              </a:rPr>
              <a:t>ỉ</a:t>
            </a:r>
            <a:r>
              <a:rPr lang="nl-NL" sz="1600" dirty="0">
                <a:latin typeface="Work Sans Light" pitchFamily="2" charset="0"/>
              </a:rPr>
              <a:t> đ</a:t>
            </a:r>
            <a:r>
              <a:rPr lang="vi-VN" sz="1600" dirty="0">
                <a:latin typeface="Work Sans Light" pitchFamily="2" charset="0"/>
              </a:rPr>
              <a:t>ạ</a:t>
            </a:r>
            <a:r>
              <a:rPr lang="nl-NL" sz="1600" dirty="0">
                <a:latin typeface="Work Sans Light" pitchFamily="2" charset="0"/>
              </a:rPr>
              <a:t>o T</a:t>
            </a:r>
            <a:r>
              <a:rPr lang="vi-VN" sz="1600" dirty="0">
                <a:latin typeface="Work Sans Light" pitchFamily="2" charset="0"/>
              </a:rPr>
              <a:t>ổng kết chiến tranh trực thuộc Bộ Chính trị: Tổng kết cuộc kháng chiến chống Mỹ cứu nước - Thắng lợi và bài học</a:t>
            </a:r>
            <a:r>
              <a:rPr lang="nl-NL" sz="1600" dirty="0">
                <a:latin typeface="Work Sans Light" pitchFamily="2" charset="0"/>
              </a:rPr>
              <a:t>, Nxb. </a:t>
            </a:r>
            <a:r>
              <a:rPr lang="en-US" sz="1600" dirty="0" err="1">
                <a:latin typeface="Work Sans Light" pitchFamily="2" charset="0"/>
              </a:rPr>
              <a:t>Chính</a:t>
            </a:r>
            <a:r>
              <a:rPr lang="en-US" sz="1600" dirty="0">
                <a:latin typeface="Work Sans Light" pitchFamily="2" charset="0"/>
              </a:rPr>
              <a:t> tr</a:t>
            </a:r>
            <a:r>
              <a:rPr lang="vi-VN" sz="1600" dirty="0">
                <a:latin typeface="Work Sans Light" pitchFamily="2" charset="0"/>
              </a:rPr>
              <a:t>ị quốc gia, H</a:t>
            </a:r>
            <a:r>
              <a:rPr lang="en-US" sz="1600" dirty="0">
                <a:latin typeface="Work Sans Light" pitchFamily="2" charset="0"/>
              </a:rPr>
              <a:t>, 1996. </a:t>
            </a:r>
          </a:p>
          <a:p>
            <a:pPr marL="342900" indent="-342900" algn="just">
              <a:buFont typeface="+mj-lt"/>
              <a:buAutoNum type="arabicPeriod"/>
            </a:pPr>
            <a:r>
              <a:rPr lang="pt-BR" sz="1600" dirty="0">
                <a:latin typeface="Work Sans Light" pitchFamily="2" charset="0"/>
              </a:rPr>
              <a:t>Lê Du</a:t>
            </a:r>
            <a:r>
              <a:rPr lang="vi-VN" sz="1600" dirty="0">
                <a:latin typeface="Work Sans Light" pitchFamily="2" charset="0"/>
              </a:rPr>
              <a:t>ẩn: Dưới lá cờ vẻ vang của Đảng, v</a:t>
            </a:r>
            <a:r>
              <a:rPr lang="pt-BR" sz="1600" dirty="0">
                <a:latin typeface="Work Sans Light" pitchFamily="2" charset="0"/>
              </a:rPr>
              <a:t>ì đ</a:t>
            </a:r>
            <a:r>
              <a:rPr lang="vi-VN" sz="1600" dirty="0">
                <a:latin typeface="Work Sans Light" pitchFamily="2" charset="0"/>
              </a:rPr>
              <a:t>ộ</a:t>
            </a:r>
            <a:r>
              <a:rPr lang="pt-BR" sz="1600" dirty="0">
                <a:latin typeface="Work Sans Light" pitchFamily="2" charset="0"/>
              </a:rPr>
              <a:t>c l</a:t>
            </a:r>
            <a:r>
              <a:rPr lang="vi-VN" sz="1600" dirty="0">
                <a:latin typeface="Work Sans Light" pitchFamily="2" charset="0"/>
              </a:rPr>
              <a:t>ậ</a:t>
            </a:r>
            <a:r>
              <a:rPr lang="pt-BR" sz="1600" dirty="0">
                <a:latin typeface="Work Sans Light" pitchFamily="2" charset="0"/>
              </a:rPr>
              <a:t>p t</a:t>
            </a:r>
            <a:r>
              <a:rPr lang="vi-VN" sz="1600" dirty="0">
                <a:latin typeface="Work Sans Light" pitchFamily="2" charset="0"/>
              </a:rPr>
              <a:t>ự</a:t>
            </a:r>
            <a:r>
              <a:rPr lang="pt-BR" sz="1600" dirty="0">
                <a:latin typeface="Work Sans Light" pitchFamily="2" charset="0"/>
              </a:rPr>
              <a:t> do, vì ch</a:t>
            </a:r>
            <a:r>
              <a:rPr lang="vi-VN" sz="1600" dirty="0">
                <a:latin typeface="Work Sans Light" pitchFamily="2" charset="0"/>
              </a:rPr>
              <a:t>ủ nghĩa xã hội, tiến lên giành những thắng lợi </a:t>
            </a:r>
            <a:r>
              <a:rPr lang="pt-BR" sz="1600" dirty="0">
                <a:latin typeface="Work Sans Light" pitchFamily="2" charset="0"/>
              </a:rPr>
              <a:t>m</a:t>
            </a:r>
            <a:r>
              <a:rPr lang="vi-VN" sz="1600" dirty="0">
                <a:latin typeface="Work Sans Light" pitchFamily="2" charset="0"/>
              </a:rPr>
              <a:t>ới, </a:t>
            </a:r>
            <a:r>
              <a:rPr lang="pt-BR" sz="1600" dirty="0">
                <a:latin typeface="Work Sans Light" pitchFamily="2" charset="0"/>
              </a:rPr>
              <a:t>Nxb.S</a:t>
            </a:r>
            <a:r>
              <a:rPr lang="vi-VN" sz="1600" dirty="0">
                <a:latin typeface="Work Sans Light" pitchFamily="2" charset="0"/>
              </a:rPr>
              <a:t>ự thật, H</a:t>
            </a:r>
            <a:r>
              <a:rPr lang="en-US" sz="1600" dirty="0">
                <a:latin typeface="Work Sans Light" pitchFamily="2" charset="0"/>
              </a:rPr>
              <a:t>, </a:t>
            </a:r>
            <a:r>
              <a:rPr lang="pt-BR" sz="1600" dirty="0">
                <a:latin typeface="Work Sans Light" pitchFamily="2" charset="0"/>
              </a:rPr>
              <a:t>1975.</a:t>
            </a:r>
            <a:endParaRPr lang="en-US" sz="1600" dirty="0">
              <a:latin typeface="Work Sans Light" pitchFamily="2" charset="0"/>
            </a:endParaRPr>
          </a:p>
          <a:p>
            <a:pPr marL="342900" indent="-342900" algn="just">
              <a:buFont typeface="+mj-lt"/>
              <a:buAutoNum type="arabicPeriod"/>
            </a:pPr>
            <a:r>
              <a:rPr lang="vi-VN" sz="1600" dirty="0">
                <a:latin typeface="Work Sans Light" pitchFamily="2" charset="0"/>
              </a:rPr>
              <a:t>Nguyễn Duy Quý: Những vấn đề lý luận về chủ nghĩa xã hội và con đường đi lên chủ nghĩa xã hội ở Việt Nam</a:t>
            </a:r>
            <a:r>
              <a:rPr lang="pt-BR" sz="1600" dirty="0">
                <a:latin typeface="Work Sans Light" pitchFamily="2" charset="0"/>
              </a:rPr>
              <a:t>, Nxb.Chính tr</a:t>
            </a:r>
            <a:r>
              <a:rPr lang="vi-VN" sz="1600" dirty="0">
                <a:latin typeface="Work Sans Light" pitchFamily="2" charset="0"/>
              </a:rPr>
              <a:t>ị quốc gia, H</a:t>
            </a:r>
            <a:r>
              <a:rPr lang="en-US" sz="1600" dirty="0">
                <a:latin typeface="Work Sans Light" pitchFamily="2" charset="0"/>
              </a:rPr>
              <a:t>, </a:t>
            </a:r>
            <a:r>
              <a:rPr lang="pt-BR" sz="1600" dirty="0">
                <a:latin typeface="Work Sans Light" pitchFamily="2" charset="0"/>
              </a:rPr>
              <a:t>1998.</a:t>
            </a:r>
            <a:endParaRPr lang="en-US" sz="1600" dirty="0">
              <a:latin typeface="Work Sans Light" pitchFamily="2" charset="0"/>
            </a:endParaRPr>
          </a:p>
        </p:txBody>
      </p:sp>
    </p:spTree>
    <p:extLst>
      <p:ext uri="{BB962C8B-B14F-4D97-AF65-F5344CB8AC3E}">
        <p14:creationId xmlns:p14="http://schemas.microsoft.com/office/powerpoint/2010/main" val="1835897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ctrTitle" idx="4294967295"/>
          </p:nvPr>
        </p:nvSpPr>
        <p:spPr>
          <a:xfrm>
            <a:off x="685800" y="1811950"/>
            <a:ext cx="4286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sp>
        <p:nvSpPr>
          <p:cNvPr id="340" name="Google Shape;340;p34"/>
          <p:cNvSpPr txBox="1">
            <a:spLocks noGrp="1"/>
          </p:cNvSpPr>
          <p:nvPr>
            <p:ph type="subTitle" idx="4294967295"/>
          </p:nvPr>
        </p:nvSpPr>
        <p:spPr>
          <a:xfrm>
            <a:off x="1046408" y="3032974"/>
            <a:ext cx="4286100" cy="592096"/>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b="1" dirty="0">
                <a:latin typeface="Work Sans"/>
                <a:ea typeface="Work Sans"/>
                <a:cs typeface="Work Sans"/>
                <a:sym typeface="Work Sans"/>
              </a:rPr>
              <a:t>Any questions?</a:t>
            </a:r>
            <a:endParaRPr b="1" dirty="0">
              <a:latin typeface="Work Sans"/>
              <a:ea typeface="Work Sans"/>
              <a:cs typeface="Work Sans"/>
              <a:sym typeface="Work Sans"/>
            </a:endParaRPr>
          </a:p>
        </p:txBody>
      </p:sp>
      <p:sp>
        <p:nvSpPr>
          <p:cNvPr id="341" name="Google Shape;341;p34"/>
          <p:cNvSpPr/>
          <p:nvPr/>
        </p:nvSpPr>
        <p:spPr>
          <a:xfrm>
            <a:off x="6543431" y="805362"/>
            <a:ext cx="1752310" cy="1752310"/>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txBox="1">
            <a:spLocks noGrp="1"/>
          </p:cNvSpPr>
          <p:nvPr>
            <p:ph type="sldNum" idx="12"/>
          </p:nvPr>
        </p:nvSpPr>
        <p:spPr>
          <a:xfrm>
            <a:off x="8159499" y="4393278"/>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865277" y="1922821"/>
            <a:ext cx="7216800" cy="1159800"/>
          </a:xfrm>
          <a:prstGeom prst="rect">
            <a:avLst/>
          </a:prstGeom>
        </p:spPr>
        <p:txBody>
          <a:bodyPr spcFirstLastPara="1" wrap="square" lIns="91425" tIns="91425" rIns="91425" bIns="91425" anchor="b" anchorCtr="0">
            <a:noAutofit/>
          </a:bodyPr>
          <a:lstStyle/>
          <a:p>
            <a:pPr marL="127000" marR="0">
              <a:spcBef>
                <a:spcPts val="0"/>
              </a:spcBef>
              <a:spcAft>
                <a:spcPts val="0"/>
              </a:spcAft>
              <a:tabLst>
                <a:tab pos="5725160" algn="r"/>
              </a:tabLst>
            </a:pPr>
            <a:r>
              <a:rPr lang="vi-VN" sz="2400" dirty="0"/>
              <a:t>Đảng lãnh đạo xây dựng, bảo vệ chính quyền cách mạng và kháng chiến chống thực dân Pháp xâm lược (1945-1954) </a:t>
            </a:r>
            <a:endParaRPr sz="2400" dirty="0"/>
          </a:p>
        </p:txBody>
      </p:sp>
      <p:sp>
        <p:nvSpPr>
          <p:cNvPr id="92" name="Google Shape;92;p15"/>
          <p:cNvSpPr txBox="1">
            <a:spLocks noGrp="1"/>
          </p:cNvSpPr>
          <p:nvPr>
            <p:ph type="subTitle" idx="1"/>
          </p:nvPr>
        </p:nvSpPr>
        <p:spPr>
          <a:xfrm>
            <a:off x="1032464" y="3216135"/>
            <a:ext cx="7449713"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2.1.</a:t>
            </a:r>
            <a:r>
              <a:rPr lang="vi-VN" dirty="0"/>
              <a:t>1. Xây dựng và bảo vệ chính quyền cách mạng non trẻ (1945-1946</a:t>
            </a:r>
            <a:r>
              <a:rPr lang="en-US" dirty="0"/>
              <a:t>)</a:t>
            </a:r>
            <a:endParaRPr dirty="0"/>
          </a:p>
        </p:txBody>
      </p:sp>
      <p:sp>
        <p:nvSpPr>
          <p:cNvPr id="93" name="Google Shape;93;p15"/>
          <p:cNvSpPr txBox="1"/>
          <p:nvPr/>
        </p:nvSpPr>
        <p:spPr>
          <a:xfrm>
            <a:off x="698089" y="678425"/>
            <a:ext cx="1347019" cy="89473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6600" b="1" dirty="0" smtClean="0">
                <a:solidFill>
                  <a:schemeClr val="dk1"/>
                </a:solidFill>
                <a:latin typeface="Work Sans"/>
                <a:ea typeface="Work Sans"/>
                <a:cs typeface="Work Sans"/>
                <a:sym typeface="Work Sans"/>
              </a:rPr>
              <a:t>2.1</a:t>
            </a:r>
            <a:endParaRPr sz="6600" b="1" dirty="0">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424F4-7C01-42E5-93DB-297DAE2AA9B8}"/>
              </a:ext>
            </a:extLst>
          </p:cNvPr>
          <p:cNvSpPr>
            <a:spLocks noGrp="1"/>
          </p:cNvSpPr>
          <p:nvPr>
            <p:ph type="title"/>
          </p:nvPr>
        </p:nvSpPr>
        <p:spPr>
          <a:xfrm>
            <a:off x="726175" y="793629"/>
            <a:ext cx="6903250" cy="525649"/>
          </a:xfrm>
        </p:spPr>
        <p:txBody>
          <a:bodyPr/>
          <a:lstStyle/>
          <a:p>
            <a:r>
              <a:rPr lang="vi-VN" sz="2200" dirty="0">
                <a:solidFill>
                  <a:srgbClr val="FF0000"/>
                </a:solidFill>
              </a:rPr>
              <a:t>Tình hình Việt Nam sau Cách mạng tháng Tám</a:t>
            </a:r>
            <a:endParaRPr lang="en-US" sz="2200" dirty="0">
              <a:solidFill>
                <a:srgbClr val="FF0000"/>
              </a:solidFill>
            </a:endParaRPr>
          </a:p>
        </p:txBody>
      </p:sp>
      <p:sp>
        <p:nvSpPr>
          <p:cNvPr id="5" name="Slide Number Placeholder 4">
            <a:extLst>
              <a:ext uri="{FF2B5EF4-FFF2-40B4-BE49-F238E27FC236}">
                <a16:creationId xmlns:a16="http://schemas.microsoft.com/office/drawing/2014/main" id="{562FEB53-E061-4961-84B7-548C0A8DC49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6" name="AutoShape 18">
            <a:extLst>
              <a:ext uri="{FF2B5EF4-FFF2-40B4-BE49-F238E27FC236}">
                <a16:creationId xmlns:a16="http://schemas.microsoft.com/office/drawing/2014/main" id="{3B3C37E3-86A3-457A-9B93-430F9F2FEC82}"/>
              </a:ext>
            </a:extLst>
          </p:cNvPr>
          <p:cNvSpPr>
            <a:spLocks noChangeArrowheads="1"/>
          </p:cNvSpPr>
          <p:nvPr/>
        </p:nvSpPr>
        <p:spPr bwMode="auto">
          <a:xfrm>
            <a:off x="5202293" y="2127787"/>
            <a:ext cx="2061149" cy="2436158"/>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eaLnBrk="0" hangingPunct="0"/>
            <a:endParaRPr lang="en-US" sz="1050">
              <a:solidFill>
                <a:srgbClr val="FFFFFF"/>
              </a:solidFill>
              <a:latin typeface="Verdana" pitchFamily="34" charset="0"/>
            </a:endParaRPr>
          </a:p>
        </p:txBody>
      </p:sp>
      <p:sp>
        <p:nvSpPr>
          <p:cNvPr id="7" name="AutoShape 20">
            <a:extLst>
              <a:ext uri="{FF2B5EF4-FFF2-40B4-BE49-F238E27FC236}">
                <a16:creationId xmlns:a16="http://schemas.microsoft.com/office/drawing/2014/main" id="{10E303C1-B647-4389-B8B9-03BD90A747A4}"/>
              </a:ext>
            </a:extLst>
          </p:cNvPr>
          <p:cNvSpPr>
            <a:spLocks noChangeArrowheads="1"/>
          </p:cNvSpPr>
          <p:nvPr/>
        </p:nvSpPr>
        <p:spPr bwMode="auto">
          <a:xfrm>
            <a:off x="1605592" y="2125405"/>
            <a:ext cx="2040521" cy="2438540"/>
          </a:xfrm>
          <a:prstGeom prst="roundRect">
            <a:avLst>
              <a:gd name="adj" fmla="val 16667"/>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eaLnBrk="0" hangingPunct="0"/>
            <a:endParaRPr lang="en-US" sz="1050">
              <a:solidFill>
                <a:srgbClr val="FFFFFF"/>
              </a:solidFill>
              <a:latin typeface="Verdana" pitchFamily="34" charset="0"/>
            </a:endParaRPr>
          </a:p>
        </p:txBody>
      </p:sp>
      <p:sp>
        <p:nvSpPr>
          <p:cNvPr id="8" name="Text Box 21">
            <a:extLst>
              <a:ext uri="{FF2B5EF4-FFF2-40B4-BE49-F238E27FC236}">
                <a16:creationId xmlns:a16="http://schemas.microsoft.com/office/drawing/2014/main" id="{6D0015FB-4B23-4C4A-A028-E065ABDC6912}"/>
              </a:ext>
            </a:extLst>
          </p:cNvPr>
          <p:cNvSpPr txBox="1">
            <a:spLocks noChangeArrowheads="1"/>
          </p:cNvSpPr>
          <p:nvPr/>
        </p:nvSpPr>
        <p:spPr bwMode="auto">
          <a:xfrm>
            <a:off x="1931612" y="2350433"/>
            <a:ext cx="15287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lang="vi-VN" sz="1800" b="1" dirty="0">
                <a:solidFill>
                  <a:schemeClr val="tx1"/>
                </a:solidFill>
              </a:rPr>
              <a:t>Thuận lợi</a:t>
            </a:r>
            <a:endParaRPr lang="en-US" sz="1200" b="1" dirty="0">
              <a:solidFill>
                <a:schemeClr val="tx1"/>
              </a:solidFill>
            </a:endParaRPr>
          </a:p>
        </p:txBody>
      </p:sp>
      <p:sp>
        <p:nvSpPr>
          <p:cNvPr id="9" name="AutoShape 22">
            <a:extLst>
              <a:ext uri="{FF2B5EF4-FFF2-40B4-BE49-F238E27FC236}">
                <a16:creationId xmlns:a16="http://schemas.microsoft.com/office/drawing/2014/main" id="{46CF3DAF-5530-4464-90C3-39F4DD4F7E7A}"/>
              </a:ext>
            </a:extLst>
          </p:cNvPr>
          <p:cNvSpPr>
            <a:spLocks noChangeAspect="1" noChangeArrowheads="1" noTextEdit="1"/>
          </p:cNvSpPr>
          <p:nvPr/>
        </p:nvSpPr>
        <p:spPr bwMode="gray">
          <a:xfrm>
            <a:off x="3447312" y="2125406"/>
            <a:ext cx="682229"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sz="1050">
              <a:solidFill>
                <a:sysClr val="windowText" lastClr="000000"/>
              </a:solidFill>
            </a:endParaRPr>
          </a:p>
        </p:txBody>
      </p:sp>
      <p:sp>
        <p:nvSpPr>
          <p:cNvPr id="10" name="Freeform 23">
            <a:extLst>
              <a:ext uri="{FF2B5EF4-FFF2-40B4-BE49-F238E27FC236}">
                <a16:creationId xmlns:a16="http://schemas.microsoft.com/office/drawing/2014/main" id="{5D305C74-861E-4FE6-BBBF-E3891948766C}"/>
              </a:ext>
            </a:extLst>
          </p:cNvPr>
          <p:cNvSpPr>
            <a:spLocks/>
          </p:cNvSpPr>
          <p:nvPr/>
        </p:nvSpPr>
        <p:spPr bwMode="gray">
          <a:xfrm>
            <a:off x="3447312" y="2127787"/>
            <a:ext cx="677466" cy="931069"/>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2C7F92"/>
              </a:gs>
              <a:gs pos="100000">
                <a:srgbClr val="2C7F92">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defRPr/>
            </a:pPr>
            <a:endParaRPr lang="en-US" sz="1050">
              <a:solidFill>
                <a:sysClr val="windowText" lastClr="000000"/>
              </a:solidFill>
            </a:endParaRPr>
          </a:p>
        </p:txBody>
      </p:sp>
      <p:sp>
        <p:nvSpPr>
          <p:cNvPr id="11" name="AutoShape 24">
            <a:extLst>
              <a:ext uri="{FF2B5EF4-FFF2-40B4-BE49-F238E27FC236}">
                <a16:creationId xmlns:a16="http://schemas.microsoft.com/office/drawing/2014/main" id="{4A3BFDE6-7091-4687-AFF4-0626051E51B5}"/>
              </a:ext>
            </a:extLst>
          </p:cNvPr>
          <p:cNvSpPr>
            <a:spLocks noChangeAspect="1" noChangeArrowheads="1" noTextEdit="1"/>
          </p:cNvSpPr>
          <p:nvPr/>
        </p:nvSpPr>
        <p:spPr bwMode="gray">
          <a:xfrm flipH="1">
            <a:off x="4681991" y="2125406"/>
            <a:ext cx="68222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endParaRPr lang="en-US" sz="1050">
              <a:solidFill>
                <a:sysClr val="windowText" lastClr="000000"/>
              </a:solidFill>
            </a:endParaRPr>
          </a:p>
        </p:txBody>
      </p:sp>
      <p:sp>
        <p:nvSpPr>
          <p:cNvPr id="12" name="Freeform 25">
            <a:extLst>
              <a:ext uri="{FF2B5EF4-FFF2-40B4-BE49-F238E27FC236}">
                <a16:creationId xmlns:a16="http://schemas.microsoft.com/office/drawing/2014/main" id="{6FF9186A-2A63-4C7E-AEF5-3C0AF345C2A0}"/>
              </a:ext>
            </a:extLst>
          </p:cNvPr>
          <p:cNvSpPr>
            <a:spLocks/>
          </p:cNvSpPr>
          <p:nvPr/>
        </p:nvSpPr>
        <p:spPr bwMode="gray">
          <a:xfrm flipH="1">
            <a:off x="4686754" y="2127787"/>
            <a:ext cx="677465" cy="931069"/>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rgbClr val="B2B838"/>
              </a:gs>
              <a:gs pos="100000">
                <a:srgbClr val="B2B838">
                  <a:gamma/>
                  <a:tint val="31765"/>
                  <a:invGamma/>
                </a:srgbClr>
              </a:gs>
            </a:gsLst>
            <a:lin ang="0" scaled="1"/>
          </a:gradFill>
          <a:ln>
            <a:noFill/>
          </a:ln>
          <a:extLst>
            <a:ext uri="{91240B29-F687-4F45-9708-019B960494DF}">
              <a14:hiddenLine xmlns:a14="http://schemas.microsoft.com/office/drawing/2010/main" w="0">
                <a:solidFill>
                  <a:srgbClr val="00A06C"/>
                </a:solidFill>
                <a:prstDash val="solid"/>
                <a:round/>
                <a:headEnd/>
                <a:tailEnd/>
              </a14:hiddenLine>
            </a:ext>
          </a:extLst>
        </p:spPr>
        <p:txBody>
          <a:bodyPr/>
          <a:lstStyle/>
          <a:p>
            <a:pPr>
              <a:defRPr/>
            </a:pPr>
            <a:endParaRPr lang="en-US" sz="1050">
              <a:solidFill>
                <a:sysClr val="windowText" lastClr="000000"/>
              </a:solidFill>
            </a:endParaRPr>
          </a:p>
        </p:txBody>
      </p:sp>
      <p:sp>
        <p:nvSpPr>
          <p:cNvPr id="13" name="Text Box 34">
            <a:extLst>
              <a:ext uri="{FF2B5EF4-FFF2-40B4-BE49-F238E27FC236}">
                <a16:creationId xmlns:a16="http://schemas.microsoft.com/office/drawing/2014/main" id="{115289E4-06F9-4788-AEFA-9EF6CD0D18E9}"/>
              </a:ext>
            </a:extLst>
          </p:cNvPr>
          <p:cNvSpPr txBox="1">
            <a:spLocks noChangeArrowheads="1"/>
          </p:cNvSpPr>
          <p:nvPr/>
        </p:nvSpPr>
        <p:spPr bwMode="auto">
          <a:xfrm>
            <a:off x="3083969" y="1529700"/>
            <a:ext cx="261263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defRPr/>
            </a:pPr>
            <a:r>
              <a:rPr lang="en-US" sz="1800" b="1" dirty="0" err="1">
                <a:solidFill>
                  <a:schemeClr val="tx1"/>
                </a:solidFill>
              </a:rPr>
              <a:t>Hoàn</a:t>
            </a:r>
            <a:r>
              <a:rPr lang="en-US" sz="1800" b="1" dirty="0">
                <a:solidFill>
                  <a:schemeClr val="tx1"/>
                </a:solidFill>
              </a:rPr>
              <a:t> </a:t>
            </a:r>
            <a:r>
              <a:rPr lang="en-US" sz="1800" b="1" dirty="0" err="1">
                <a:solidFill>
                  <a:schemeClr val="tx1"/>
                </a:solidFill>
              </a:rPr>
              <a:t>cảnh</a:t>
            </a:r>
            <a:r>
              <a:rPr lang="en-US" sz="1800" b="1" dirty="0">
                <a:solidFill>
                  <a:schemeClr val="tx1"/>
                </a:solidFill>
              </a:rPr>
              <a:t> </a:t>
            </a:r>
            <a:r>
              <a:rPr lang="en-US" sz="1800" b="1" dirty="0" err="1">
                <a:solidFill>
                  <a:schemeClr val="tx1"/>
                </a:solidFill>
              </a:rPr>
              <a:t>nước</a:t>
            </a:r>
            <a:r>
              <a:rPr lang="en-US" sz="1800" b="1" dirty="0">
                <a:solidFill>
                  <a:schemeClr val="tx1"/>
                </a:solidFill>
              </a:rPr>
              <a:t> ta</a:t>
            </a:r>
            <a:endParaRPr lang="en-US" sz="1050" dirty="0">
              <a:solidFill>
                <a:schemeClr val="tx1"/>
              </a:solidFill>
            </a:endParaRPr>
          </a:p>
        </p:txBody>
      </p:sp>
      <p:sp>
        <p:nvSpPr>
          <p:cNvPr id="14" name="Text Box 35">
            <a:extLst>
              <a:ext uri="{FF2B5EF4-FFF2-40B4-BE49-F238E27FC236}">
                <a16:creationId xmlns:a16="http://schemas.microsoft.com/office/drawing/2014/main" id="{99D203FC-FAC8-448F-8756-DF10883B54C8}"/>
              </a:ext>
            </a:extLst>
          </p:cNvPr>
          <p:cNvSpPr txBox="1">
            <a:spLocks noChangeArrowheads="1"/>
          </p:cNvSpPr>
          <p:nvPr/>
        </p:nvSpPr>
        <p:spPr bwMode="auto">
          <a:xfrm>
            <a:off x="5316593" y="2344537"/>
            <a:ext cx="15287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lang="vi-VN" sz="1800" b="1" dirty="0">
                <a:solidFill>
                  <a:schemeClr val="tx1"/>
                </a:solidFill>
              </a:rPr>
              <a:t>Khó khăn</a:t>
            </a:r>
            <a:endParaRPr lang="en-US" sz="1200" dirty="0">
              <a:solidFill>
                <a:schemeClr val="tx1"/>
              </a:solidFill>
            </a:endParaRPr>
          </a:p>
        </p:txBody>
      </p:sp>
      <p:pic>
        <p:nvPicPr>
          <p:cNvPr id="15" name="Picture 2">
            <a:extLst>
              <a:ext uri="{FF2B5EF4-FFF2-40B4-BE49-F238E27FC236}">
                <a16:creationId xmlns:a16="http://schemas.microsoft.com/office/drawing/2014/main" id="{5228BEC5-ED9C-4661-951B-1B59DC50E95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5593" y="2734305"/>
            <a:ext cx="1953809" cy="177768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a:extLst>
              <a:ext uri="{FF2B5EF4-FFF2-40B4-BE49-F238E27FC236}">
                <a16:creationId xmlns:a16="http://schemas.microsoft.com/office/drawing/2014/main" id="{1A629910-2082-45A4-AD45-572994E3C3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2293" y="2734305"/>
            <a:ext cx="2061149" cy="177768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descr="E:\PHONG TRAO - DOAN THE\HOI THI GIANG DIEN TU\HUONG DAN LAM BAI THUYET TRINH\TAI NGUYEN\24. Tuy_n t_p hình d_ng minh h_a 1\Gift animation 2\girl_scout_cookies_door_hc.gif">
            <a:extLst>
              <a:ext uri="{FF2B5EF4-FFF2-40B4-BE49-F238E27FC236}">
                <a16:creationId xmlns:a16="http://schemas.microsoft.com/office/drawing/2014/main" id="{5A19E0A7-4ADA-466F-B3A8-37184DD8FFB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888473" y="2848119"/>
            <a:ext cx="1003629" cy="152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4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animBg="1"/>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591181" y="1973803"/>
            <a:ext cx="2331731" cy="2598294"/>
            <a:chOff x="0" y="0"/>
            <a:chExt cx="4775745" cy="5321709"/>
          </a:xfrm>
        </p:grpSpPr>
        <p:sp>
          <p:nvSpPr>
            <p:cNvPr id="4" name="Freeform 4"/>
            <p:cNvSpPr/>
            <p:nvPr/>
          </p:nvSpPr>
          <p:spPr>
            <a:xfrm>
              <a:off x="0" y="0"/>
              <a:ext cx="4775745" cy="5321709"/>
            </a:xfrm>
            <a:custGeom>
              <a:avLst/>
              <a:gdLst/>
              <a:ahLst/>
              <a:cxnLst/>
              <a:rect l="l" t="t" r="r" b="b"/>
              <a:pathLst>
                <a:path w="4775745" h="5321709">
                  <a:moveTo>
                    <a:pt x="4651284" y="5321709"/>
                  </a:moveTo>
                  <a:lnTo>
                    <a:pt x="124460" y="5321709"/>
                  </a:lnTo>
                  <a:cubicBezTo>
                    <a:pt x="55880" y="5321709"/>
                    <a:pt x="0" y="5265829"/>
                    <a:pt x="0" y="5197249"/>
                  </a:cubicBezTo>
                  <a:lnTo>
                    <a:pt x="0" y="124460"/>
                  </a:lnTo>
                  <a:cubicBezTo>
                    <a:pt x="0" y="55880"/>
                    <a:pt x="55880" y="0"/>
                    <a:pt x="124460" y="0"/>
                  </a:cubicBezTo>
                  <a:lnTo>
                    <a:pt x="4651285" y="0"/>
                  </a:lnTo>
                  <a:cubicBezTo>
                    <a:pt x="4719865" y="0"/>
                    <a:pt x="4775745" y="55880"/>
                    <a:pt x="4775745" y="124460"/>
                  </a:cubicBezTo>
                  <a:lnTo>
                    <a:pt x="4775745" y="5197249"/>
                  </a:lnTo>
                  <a:cubicBezTo>
                    <a:pt x="4775745" y="5265829"/>
                    <a:pt x="4719865" y="5321709"/>
                    <a:pt x="4651285" y="5321709"/>
                  </a:cubicBezTo>
                  <a:close/>
                </a:path>
              </a:pathLst>
            </a:custGeom>
            <a:solidFill>
              <a:srgbClr val="F4F4F4"/>
            </a:solidFill>
          </p:spPr>
        </p:sp>
      </p:grpSp>
      <p:sp>
        <p:nvSpPr>
          <p:cNvPr id="5" name="TextBox 5"/>
          <p:cNvSpPr txBox="1"/>
          <p:nvPr/>
        </p:nvSpPr>
        <p:spPr>
          <a:xfrm>
            <a:off x="591179" y="3210257"/>
            <a:ext cx="2331732" cy="1508105"/>
          </a:xfrm>
          <a:prstGeom prst="rect">
            <a:avLst/>
          </a:prstGeom>
        </p:spPr>
        <p:txBody>
          <a:bodyPr wrap="square" lIns="0" tIns="0" rIns="0" bIns="0" rtlCol="0" anchor="t">
            <a:spAutoFit/>
          </a:bodyPr>
          <a:lstStyle/>
          <a:p>
            <a:pPr eaLnBrk="0" hangingPunct="0"/>
            <a:r>
              <a:rPr lang="vi-VN" dirty="0">
                <a:latin typeface="Work Sans Light" pitchFamily="2" charset="0"/>
              </a:rPr>
              <a:t>Sau chiến tranh thế giới thứ II, chủ nghĩa xã hội đã trở thành một hệ thống thế giới, phong trào giải phóng dân tộc; phong trào dân chủ và hoà bình cũng đang vươn lên mạnh mẽ</a:t>
            </a:r>
            <a:endParaRPr lang="en-US" dirty="0">
              <a:latin typeface="Work Sans Light" pitchFamily="2" charset="0"/>
            </a:endParaRPr>
          </a:p>
        </p:txBody>
      </p:sp>
      <p:grpSp>
        <p:nvGrpSpPr>
          <p:cNvPr id="6" name="Group 6"/>
          <p:cNvGrpSpPr/>
          <p:nvPr/>
        </p:nvGrpSpPr>
        <p:grpSpPr>
          <a:xfrm>
            <a:off x="591179" y="1953523"/>
            <a:ext cx="2331731" cy="1236454"/>
            <a:chOff x="0" y="0"/>
            <a:chExt cx="4775745" cy="2532449"/>
          </a:xfrm>
        </p:grpSpPr>
        <p:sp>
          <p:nvSpPr>
            <p:cNvPr id="7" name="Freeform 7"/>
            <p:cNvSpPr/>
            <p:nvPr/>
          </p:nvSpPr>
          <p:spPr>
            <a:xfrm>
              <a:off x="0" y="0"/>
              <a:ext cx="4775745" cy="2532449"/>
            </a:xfrm>
            <a:custGeom>
              <a:avLst/>
              <a:gdLst/>
              <a:ahLst/>
              <a:cxnLst/>
              <a:rect l="l" t="t" r="r" b="b"/>
              <a:pathLst>
                <a:path w="4775745" h="2532449">
                  <a:moveTo>
                    <a:pt x="4651284" y="2532449"/>
                  </a:moveTo>
                  <a:lnTo>
                    <a:pt x="124460" y="2532449"/>
                  </a:lnTo>
                  <a:cubicBezTo>
                    <a:pt x="55880" y="2532449"/>
                    <a:pt x="0" y="2476569"/>
                    <a:pt x="0" y="2407988"/>
                  </a:cubicBezTo>
                  <a:lnTo>
                    <a:pt x="0" y="124460"/>
                  </a:lnTo>
                  <a:cubicBezTo>
                    <a:pt x="0" y="55880"/>
                    <a:pt x="55880" y="0"/>
                    <a:pt x="124460" y="0"/>
                  </a:cubicBezTo>
                  <a:lnTo>
                    <a:pt x="4651285" y="0"/>
                  </a:lnTo>
                  <a:cubicBezTo>
                    <a:pt x="4719865" y="0"/>
                    <a:pt x="4775745" y="55880"/>
                    <a:pt x="4775745" y="124460"/>
                  </a:cubicBezTo>
                  <a:lnTo>
                    <a:pt x="4775745" y="2407989"/>
                  </a:lnTo>
                  <a:cubicBezTo>
                    <a:pt x="4775745" y="2476569"/>
                    <a:pt x="4719865" y="2532449"/>
                    <a:pt x="4651285" y="2532449"/>
                  </a:cubicBezTo>
                  <a:close/>
                </a:path>
              </a:pathLst>
            </a:custGeom>
            <a:solidFill>
              <a:srgbClr val="2B60E1"/>
            </a:solidFill>
          </p:spPr>
        </p:sp>
      </p:grpSp>
      <p:grpSp>
        <p:nvGrpSpPr>
          <p:cNvPr id="9" name="Group 9"/>
          <p:cNvGrpSpPr/>
          <p:nvPr/>
        </p:nvGrpSpPr>
        <p:grpSpPr>
          <a:xfrm>
            <a:off x="6221090" y="1973803"/>
            <a:ext cx="2331731" cy="2598294"/>
            <a:chOff x="0" y="0"/>
            <a:chExt cx="4775745" cy="5321709"/>
          </a:xfrm>
        </p:grpSpPr>
        <p:sp>
          <p:nvSpPr>
            <p:cNvPr id="10" name="Freeform 10"/>
            <p:cNvSpPr/>
            <p:nvPr/>
          </p:nvSpPr>
          <p:spPr>
            <a:xfrm>
              <a:off x="0" y="0"/>
              <a:ext cx="4775745" cy="5321709"/>
            </a:xfrm>
            <a:custGeom>
              <a:avLst/>
              <a:gdLst/>
              <a:ahLst/>
              <a:cxnLst/>
              <a:rect l="l" t="t" r="r" b="b"/>
              <a:pathLst>
                <a:path w="4775745" h="5321709">
                  <a:moveTo>
                    <a:pt x="4651284" y="5321709"/>
                  </a:moveTo>
                  <a:lnTo>
                    <a:pt x="124460" y="5321709"/>
                  </a:lnTo>
                  <a:cubicBezTo>
                    <a:pt x="55880" y="5321709"/>
                    <a:pt x="0" y="5265829"/>
                    <a:pt x="0" y="5197249"/>
                  </a:cubicBezTo>
                  <a:lnTo>
                    <a:pt x="0" y="124460"/>
                  </a:lnTo>
                  <a:cubicBezTo>
                    <a:pt x="0" y="55880"/>
                    <a:pt x="55880" y="0"/>
                    <a:pt x="124460" y="0"/>
                  </a:cubicBezTo>
                  <a:lnTo>
                    <a:pt x="4651285" y="0"/>
                  </a:lnTo>
                  <a:cubicBezTo>
                    <a:pt x="4719865" y="0"/>
                    <a:pt x="4775745" y="55880"/>
                    <a:pt x="4775745" y="124460"/>
                  </a:cubicBezTo>
                  <a:lnTo>
                    <a:pt x="4775745" y="5197249"/>
                  </a:lnTo>
                  <a:cubicBezTo>
                    <a:pt x="4775745" y="5265829"/>
                    <a:pt x="4719865" y="5321709"/>
                    <a:pt x="4651285" y="5321709"/>
                  </a:cubicBezTo>
                  <a:close/>
                </a:path>
              </a:pathLst>
            </a:custGeom>
            <a:solidFill>
              <a:srgbClr val="F4F4F4"/>
            </a:solidFill>
          </p:spPr>
        </p:sp>
      </p:grpSp>
      <p:sp>
        <p:nvSpPr>
          <p:cNvPr id="11" name="TextBox 11"/>
          <p:cNvSpPr txBox="1"/>
          <p:nvPr/>
        </p:nvSpPr>
        <p:spPr>
          <a:xfrm>
            <a:off x="6309478" y="3271124"/>
            <a:ext cx="2156698" cy="1154162"/>
          </a:xfrm>
          <a:prstGeom prst="rect">
            <a:avLst/>
          </a:prstGeom>
        </p:spPr>
        <p:txBody>
          <a:bodyPr wrap="square" lIns="0" tIns="0" rIns="0" bIns="0" rtlCol="0" anchor="t">
            <a:spAutoFit/>
          </a:bodyPr>
          <a:lstStyle/>
          <a:p>
            <a:pPr>
              <a:lnSpc>
                <a:spcPts val="1500"/>
              </a:lnSpc>
            </a:pPr>
            <a:r>
              <a:rPr lang="vi-VN" dirty="0">
                <a:latin typeface="Work Sans Light" pitchFamily="2" charset="0"/>
              </a:rPr>
              <a:t>Chủ tịch Hồ Chí Minh trở thành biểu tượng của nền độc lập, tự do, là trung tâm của khối đại đoàn kết toàn dân tộc Việt Nam</a:t>
            </a:r>
            <a:endParaRPr lang="en-US" dirty="0">
              <a:latin typeface="Work Sans Light" pitchFamily="2" charset="0"/>
            </a:endParaRPr>
          </a:p>
        </p:txBody>
      </p:sp>
      <p:grpSp>
        <p:nvGrpSpPr>
          <p:cNvPr id="12" name="Group 12"/>
          <p:cNvGrpSpPr/>
          <p:nvPr/>
        </p:nvGrpSpPr>
        <p:grpSpPr>
          <a:xfrm>
            <a:off x="6221090" y="1973803"/>
            <a:ext cx="2331731" cy="1236454"/>
            <a:chOff x="0" y="0"/>
            <a:chExt cx="4775745" cy="2532449"/>
          </a:xfrm>
        </p:grpSpPr>
        <p:sp>
          <p:nvSpPr>
            <p:cNvPr id="13" name="Freeform 13"/>
            <p:cNvSpPr/>
            <p:nvPr/>
          </p:nvSpPr>
          <p:spPr>
            <a:xfrm>
              <a:off x="0" y="0"/>
              <a:ext cx="4775745" cy="2532449"/>
            </a:xfrm>
            <a:custGeom>
              <a:avLst/>
              <a:gdLst/>
              <a:ahLst/>
              <a:cxnLst/>
              <a:rect l="l" t="t" r="r" b="b"/>
              <a:pathLst>
                <a:path w="4775745" h="2532449">
                  <a:moveTo>
                    <a:pt x="4651284" y="2532449"/>
                  </a:moveTo>
                  <a:lnTo>
                    <a:pt x="124460" y="2532449"/>
                  </a:lnTo>
                  <a:cubicBezTo>
                    <a:pt x="55880" y="2532449"/>
                    <a:pt x="0" y="2476569"/>
                    <a:pt x="0" y="2407988"/>
                  </a:cubicBezTo>
                  <a:lnTo>
                    <a:pt x="0" y="124460"/>
                  </a:lnTo>
                  <a:cubicBezTo>
                    <a:pt x="0" y="55880"/>
                    <a:pt x="55880" y="0"/>
                    <a:pt x="124460" y="0"/>
                  </a:cubicBezTo>
                  <a:lnTo>
                    <a:pt x="4651285" y="0"/>
                  </a:lnTo>
                  <a:cubicBezTo>
                    <a:pt x="4719865" y="0"/>
                    <a:pt x="4775745" y="55880"/>
                    <a:pt x="4775745" y="124460"/>
                  </a:cubicBezTo>
                  <a:lnTo>
                    <a:pt x="4775745" y="2407989"/>
                  </a:lnTo>
                  <a:cubicBezTo>
                    <a:pt x="4775745" y="2476569"/>
                    <a:pt x="4719865" y="2532449"/>
                    <a:pt x="4651285" y="2532449"/>
                  </a:cubicBezTo>
                  <a:close/>
                </a:path>
              </a:pathLst>
            </a:custGeom>
            <a:solidFill>
              <a:srgbClr val="2B60E1"/>
            </a:solidFill>
          </p:spPr>
        </p:sp>
      </p:grpSp>
      <p:grpSp>
        <p:nvGrpSpPr>
          <p:cNvPr id="15" name="Group 15"/>
          <p:cNvGrpSpPr/>
          <p:nvPr/>
        </p:nvGrpSpPr>
        <p:grpSpPr>
          <a:xfrm>
            <a:off x="3406135" y="1973803"/>
            <a:ext cx="2331731" cy="2598294"/>
            <a:chOff x="0" y="0"/>
            <a:chExt cx="4775745" cy="5321709"/>
          </a:xfrm>
        </p:grpSpPr>
        <p:sp>
          <p:nvSpPr>
            <p:cNvPr id="16" name="Freeform 16"/>
            <p:cNvSpPr/>
            <p:nvPr/>
          </p:nvSpPr>
          <p:spPr>
            <a:xfrm>
              <a:off x="0" y="0"/>
              <a:ext cx="4775745" cy="5321709"/>
            </a:xfrm>
            <a:custGeom>
              <a:avLst/>
              <a:gdLst/>
              <a:ahLst/>
              <a:cxnLst/>
              <a:rect l="l" t="t" r="r" b="b"/>
              <a:pathLst>
                <a:path w="4775745" h="5321709">
                  <a:moveTo>
                    <a:pt x="4651284" y="5321709"/>
                  </a:moveTo>
                  <a:lnTo>
                    <a:pt x="124460" y="5321709"/>
                  </a:lnTo>
                  <a:cubicBezTo>
                    <a:pt x="55880" y="5321709"/>
                    <a:pt x="0" y="5265829"/>
                    <a:pt x="0" y="5197249"/>
                  </a:cubicBezTo>
                  <a:lnTo>
                    <a:pt x="0" y="124460"/>
                  </a:lnTo>
                  <a:cubicBezTo>
                    <a:pt x="0" y="55880"/>
                    <a:pt x="55880" y="0"/>
                    <a:pt x="124460" y="0"/>
                  </a:cubicBezTo>
                  <a:lnTo>
                    <a:pt x="4651285" y="0"/>
                  </a:lnTo>
                  <a:cubicBezTo>
                    <a:pt x="4719865" y="0"/>
                    <a:pt x="4775745" y="55880"/>
                    <a:pt x="4775745" y="124460"/>
                  </a:cubicBezTo>
                  <a:lnTo>
                    <a:pt x="4775745" y="5197249"/>
                  </a:lnTo>
                  <a:cubicBezTo>
                    <a:pt x="4775745" y="5265829"/>
                    <a:pt x="4719865" y="5321709"/>
                    <a:pt x="4651285" y="5321709"/>
                  </a:cubicBezTo>
                  <a:close/>
                </a:path>
              </a:pathLst>
            </a:custGeom>
            <a:solidFill>
              <a:srgbClr val="F4F4F4"/>
            </a:solidFill>
          </p:spPr>
        </p:sp>
      </p:grpSp>
      <p:sp>
        <p:nvSpPr>
          <p:cNvPr id="17" name="TextBox 17"/>
          <p:cNvSpPr txBox="1"/>
          <p:nvPr/>
        </p:nvSpPr>
        <p:spPr>
          <a:xfrm>
            <a:off x="3503253" y="3314096"/>
            <a:ext cx="2137494" cy="961802"/>
          </a:xfrm>
          <a:prstGeom prst="rect">
            <a:avLst/>
          </a:prstGeom>
        </p:spPr>
        <p:txBody>
          <a:bodyPr wrap="square" lIns="0" tIns="0" rIns="0" bIns="0" rtlCol="0" anchor="t">
            <a:spAutoFit/>
          </a:bodyPr>
          <a:lstStyle/>
          <a:p>
            <a:pPr>
              <a:lnSpc>
                <a:spcPts val="1500"/>
              </a:lnSpc>
            </a:pPr>
            <a:r>
              <a:rPr lang="vi-VN" dirty="0">
                <a:latin typeface="Work Sans Light" pitchFamily="2" charset="0"/>
              </a:rPr>
              <a:t>Việt Nam trở thành quốc gia độc lập</a:t>
            </a:r>
            <a:r>
              <a:rPr lang="en-US" dirty="0">
                <a:latin typeface="Work Sans Light" pitchFamily="2" charset="0"/>
              </a:rPr>
              <a:t>, </a:t>
            </a:r>
            <a:r>
              <a:rPr lang="vi-VN" dirty="0">
                <a:latin typeface="Work Sans Light" pitchFamily="2" charset="0"/>
              </a:rPr>
              <a:t>Đảng Cộng sản trở thành Đảng cầm quyền lãnh đạo cách mạng trong cả nước</a:t>
            </a:r>
            <a:endParaRPr lang="en-US" dirty="0">
              <a:latin typeface="Work Sans Light" pitchFamily="2" charset="0"/>
            </a:endParaRPr>
          </a:p>
        </p:txBody>
      </p:sp>
      <p:grpSp>
        <p:nvGrpSpPr>
          <p:cNvPr id="18" name="Group 18"/>
          <p:cNvGrpSpPr/>
          <p:nvPr/>
        </p:nvGrpSpPr>
        <p:grpSpPr>
          <a:xfrm>
            <a:off x="3406135" y="1973803"/>
            <a:ext cx="2331731" cy="1236454"/>
            <a:chOff x="0" y="0"/>
            <a:chExt cx="4775745" cy="2532449"/>
          </a:xfrm>
        </p:grpSpPr>
        <p:sp>
          <p:nvSpPr>
            <p:cNvPr id="19" name="Freeform 19"/>
            <p:cNvSpPr/>
            <p:nvPr/>
          </p:nvSpPr>
          <p:spPr>
            <a:xfrm>
              <a:off x="0" y="0"/>
              <a:ext cx="4775745" cy="2532449"/>
            </a:xfrm>
            <a:custGeom>
              <a:avLst/>
              <a:gdLst/>
              <a:ahLst/>
              <a:cxnLst/>
              <a:rect l="l" t="t" r="r" b="b"/>
              <a:pathLst>
                <a:path w="4775745" h="2532449">
                  <a:moveTo>
                    <a:pt x="4651284" y="2532449"/>
                  </a:moveTo>
                  <a:lnTo>
                    <a:pt x="124460" y="2532449"/>
                  </a:lnTo>
                  <a:cubicBezTo>
                    <a:pt x="55880" y="2532449"/>
                    <a:pt x="0" y="2476569"/>
                    <a:pt x="0" y="2407988"/>
                  </a:cubicBezTo>
                  <a:lnTo>
                    <a:pt x="0" y="124460"/>
                  </a:lnTo>
                  <a:cubicBezTo>
                    <a:pt x="0" y="55880"/>
                    <a:pt x="55880" y="0"/>
                    <a:pt x="124460" y="0"/>
                  </a:cubicBezTo>
                  <a:lnTo>
                    <a:pt x="4651285" y="0"/>
                  </a:lnTo>
                  <a:cubicBezTo>
                    <a:pt x="4719865" y="0"/>
                    <a:pt x="4775745" y="55880"/>
                    <a:pt x="4775745" y="124460"/>
                  </a:cubicBezTo>
                  <a:lnTo>
                    <a:pt x="4775745" y="2407989"/>
                  </a:lnTo>
                  <a:cubicBezTo>
                    <a:pt x="4775745" y="2476569"/>
                    <a:pt x="4719865" y="2532449"/>
                    <a:pt x="4651285" y="2532449"/>
                  </a:cubicBezTo>
                  <a:close/>
                </a:path>
              </a:pathLst>
            </a:custGeom>
            <a:solidFill>
              <a:srgbClr val="2B60E1"/>
            </a:solidFill>
          </p:spPr>
        </p:sp>
      </p:grpSp>
      <p:sp>
        <p:nvSpPr>
          <p:cNvPr id="21" name="Title 1">
            <a:extLst>
              <a:ext uri="{FF2B5EF4-FFF2-40B4-BE49-F238E27FC236}">
                <a16:creationId xmlns:a16="http://schemas.microsoft.com/office/drawing/2014/main" id="{5EFB66ED-4184-4EAD-8CC3-E75F95D14CCD}"/>
              </a:ext>
            </a:extLst>
          </p:cNvPr>
          <p:cNvSpPr txBox="1">
            <a:spLocks/>
          </p:cNvSpPr>
          <p:nvPr/>
        </p:nvSpPr>
        <p:spPr>
          <a:xfrm>
            <a:off x="726175" y="793629"/>
            <a:ext cx="6903250" cy="5256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200" b="1" dirty="0">
                <a:solidFill>
                  <a:srgbClr val="FF0000"/>
                </a:solidFill>
                <a:latin typeface="Work Sans" pitchFamily="2" charset="0"/>
              </a:rPr>
              <a:t>Tình hình Việt Nam sau Cách mạng tháng Tám</a:t>
            </a:r>
            <a:endParaRPr lang="en-US" sz="2200" b="1" dirty="0">
              <a:solidFill>
                <a:srgbClr val="FF0000"/>
              </a:solidFill>
              <a:latin typeface="Work Sans" pitchFamily="2" charset="0"/>
            </a:endParaRPr>
          </a:p>
        </p:txBody>
      </p:sp>
      <p:sp>
        <p:nvSpPr>
          <p:cNvPr id="23" name="TextBox 22">
            <a:extLst>
              <a:ext uri="{FF2B5EF4-FFF2-40B4-BE49-F238E27FC236}">
                <a16:creationId xmlns:a16="http://schemas.microsoft.com/office/drawing/2014/main" id="{4DA22F26-0AA1-4774-8C9C-F4B1C96BDBEF}"/>
              </a:ext>
            </a:extLst>
          </p:cNvPr>
          <p:cNvSpPr txBox="1"/>
          <p:nvPr/>
        </p:nvSpPr>
        <p:spPr>
          <a:xfrm>
            <a:off x="824948" y="1329273"/>
            <a:ext cx="4572000" cy="369332"/>
          </a:xfrm>
          <a:prstGeom prst="rect">
            <a:avLst/>
          </a:prstGeom>
          <a:noFill/>
        </p:spPr>
        <p:txBody>
          <a:bodyPr wrap="square">
            <a:spAutoFit/>
          </a:bodyPr>
          <a:lstStyle/>
          <a:p>
            <a:r>
              <a:rPr lang="vi-VN" sz="1800" b="1" u="sng" dirty="0">
                <a:latin typeface="Work Sans" pitchFamily="2" charset="0"/>
              </a:rPr>
              <a:t>Thuận lợi </a:t>
            </a:r>
            <a:endParaRPr lang="en-US" sz="1800" b="1" u="sng" dirty="0">
              <a:latin typeface="Work Sans" pitchFamily="2" charset="0"/>
            </a:endParaRPr>
          </a:p>
        </p:txBody>
      </p:sp>
      <p:pic>
        <p:nvPicPr>
          <p:cNvPr id="24" name="Picture 3">
            <a:extLst>
              <a:ext uri="{FF2B5EF4-FFF2-40B4-BE49-F238E27FC236}">
                <a16:creationId xmlns:a16="http://schemas.microsoft.com/office/drawing/2014/main" id="{03CC0D0F-133F-4B2A-BAC6-ECF2814825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3205" y="1973803"/>
            <a:ext cx="2192972" cy="123003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a:extLst>
              <a:ext uri="{FF2B5EF4-FFF2-40B4-BE49-F238E27FC236}">
                <a16:creationId xmlns:a16="http://schemas.microsoft.com/office/drawing/2014/main" id="{22FB720A-8435-4C95-AF27-D07C90ABB2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177" y="1997500"/>
            <a:ext cx="2279617" cy="118361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a:extLst>
              <a:ext uri="{FF2B5EF4-FFF2-40B4-BE49-F238E27FC236}">
                <a16:creationId xmlns:a16="http://schemas.microsoft.com/office/drawing/2014/main" id="{C80F72B3-3FBB-41EE-B2C3-0D9A057CDA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4018" y="1997500"/>
            <a:ext cx="2435963" cy="1236454"/>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heel(1)">
                                      <p:cBhvr>
                                        <p:cTn id="7" dur="2000"/>
                                        <p:tgtEl>
                                          <p:spTgt spid="24"/>
                                        </p:tgtEl>
                                      </p:cBhvr>
                                    </p:animEffect>
                                  </p:childTnLst>
                                </p:cTn>
                              </p:par>
                              <p:par>
                                <p:cTn id="8" presetID="21" presetClass="entr" presetSubtype="1"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wheel(1)">
                                      <p:cBhvr>
                                        <p:cTn id="10" dur="2000"/>
                                        <p:tgtEl>
                                          <p:spTgt spid="25"/>
                                        </p:tgtEl>
                                      </p:cBhvr>
                                    </p:animEffect>
                                  </p:childTnLst>
                                </p:cTn>
                              </p:par>
                              <p:par>
                                <p:cTn id="11" presetID="21" presetClass="entr" presetSubtype="1"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heel(1)">
                                      <p:cBhvr>
                                        <p:cTn id="1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a:extLst>
              <a:ext uri="{FF2B5EF4-FFF2-40B4-BE49-F238E27FC236}">
                <a16:creationId xmlns:a16="http://schemas.microsoft.com/office/drawing/2014/main" id="{EAF24799-1AAE-4C4C-AA29-9C07C99F6C0B}"/>
              </a:ext>
            </a:extLst>
          </p:cNvPr>
          <p:cNvGrpSpPr/>
          <p:nvPr/>
        </p:nvGrpSpPr>
        <p:grpSpPr>
          <a:xfrm>
            <a:off x="5896881" y="1371960"/>
            <a:ext cx="1633744" cy="546673"/>
            <a:chOff x="0" y="0"/>
            <a:chExt cx="3952468" cy="386602"/>
          </a:xfrm>
        </p:grpSpPr>
        <p:sp>
          <p:nvSpPr>
            <p:cNvPr id="24" name="Freeform 3">
              <a:extLst>
                <a:ext uri="{FF2B5EF4-FFF2-40B4-BE49-F238E27FC236}">
                  <a16:creationId xmlns:a16="http://schemas.microsoft.com/office/drawing/2014/main" id="{C1A6CA15-602E-4E15-BB7A-3FAE399B7E4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a:extLst>
              <a:ext uri="{FF2B5EF4-FFF2-40B4-BE49-F238E27FC236}">
                <a16:creationId xmlns:a16="http://schemas.microsoft.com/office/drawing/2014/main" id="{B6CA2B5E-17BC-4A35-BD53-24822731AFB0}"/>
              </a:ext>
            </a:extLst>
          </p:cNvPr>
          <p:cNvSpPr>
            <a:spLocks noGrp="1"/>
          </p:cNvSpPr>
          <p:nvPr>
            <p:ph type="ctrTitle"/>
          </p:nvPr>
        </p:nvSpPr>
        <p:spPr>
          <a:xfrm>
            <a:off x="1350730" y="1371600"/>
            <a:ext cx="1521678" cy="526724"/>
          </a:xfrm>
        </p:spPr>
        <p:txBody>
          <a:bodyPr/>
          <a:lstStyle/>
          <a:p>
            <a:r>
              <a:rPr lang="vi-VN" sz="1800" u="sng" dirty="0"/>
              <a:t>Khó khăn</a:t>
            </a:r>
            <a:r>
              <a:rPr lang="en-US" sz="1800" u="sng" dirty="0"/>
              <a:t>:</a:t>
            </a:r>
          </a:p>
        </p:txBody>
      </p:sp>
      <p:sp>
        <p:nvSpPr>
          <p:cNvPr id="5" name="TextBox 4">
            <a:extLst>
              <a:ext uri="{FF2B5EF4-FFF2-40B4-BE49-F238E27FC236}">
                <a16:creationId xmlns:a16="http://schemas.microsoft.com/office/drawing/2014/main" id="{C4B82CC3-66B5-4D34-8AB0-47C58DDB83D1}"/>
              </a:ext>
            </a:extLst>
          </p:cNvPr>
          <p:cNvSpPr txBox="1"/>
          <p:nvPr/>
        </p:nvSpPr>
        <p:spPr>
          <a:xfrm>
            <a:off x="1012800" y="830086"/>
            <a:ext cx="6918626" cy="430887"/>
          </a:xfrm>
          <a:prstGeom prst="rect">
            <a:avLst/>
          </a:prstGeom>
          <a:noFill/>
        </p:spPr>
        <p:txBody>
          <a:bodyPr wrap="square">
            <a:spAutoFit/>
          </a:bodyPr>
          <a:lstStyle/>
          <a:p>
            <a:r>
              <a:rPr lang="vi-VN" sz="2200" b="1" dirty="0">
                <a:solidFill>
                  <a:srgbClr val="FF0000"/>
                </a:solidFill>
                <a:latin typeface="Work Sans" pitchFamily="2" charset="0"/>
              </a:rPr>
              <a:t>Tình hình Việt Nam sau Cách mạng tháng Tám</a:t>
            </a:r>
            <a:endParaRPr lang="en-US" sz="2200" b="1" dirty="0">
              <a:solidFill>
                <a:srgbClr val="FF0000"/>
              </a:solidFill>
              <a:latin typeface="Work Sans" pitchFamily="2" charset="0"/>
            </a:endParaRPr>
          </a:p>
        </p:txBody>
      </p:sp>
      <p:sp>
        <p:nvSpPr>
          <p:cNvPr id="6" name="Rectangle 4">
            <a:extLst>
              <a:ext uri="{FF2B5EF4-FFF2-40B4-BE49-F238E27FC236}">
                <a16:creationId xmlns:a16="http://schemas.microsoft.com/office/drawing/2014/main" id="{07101B25-ADAC-4EAA-A32A-B9C93651187B}"/>
              </a:ext>
            </a:extLst>
          </p:cNvPr>
          <p:cNvSpPr>
            <a:spLocks noChangeArrowheads="1"/>
          </p:cNvSpPr>
          <p:nvPr/>
        </p:nvSpPr>
        <p:spPr bwMode="auto">
          <a:xfrm>
            <a:off x="5374140" y="1511996"/>
            <a:ext cx="26857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fontAlgn="base">
              <a:spcBef>
                <a:spcPct val="0"/>
              </a:spcBef>
              <a:spcAft>
                <a:spcPct val="0"/>
              </a:spcAft>
            </a:pPr>
            <a:r>
              <a:rPr lang="vi-VN" sz="1800" b="1" dirty="0">
                <a:latin typeface="Work Sans" pitchFamily="2" charset="0"/>
              </a:rPr>
              <a:t>Về c</a:t>
            </a:r>
            <a:r>
              <a:rPr lang="en-US" sz="1800" b="1" dirty="0" err="1">
                <a:latin typeface="Work Sans" pitchFamily="2" charset="0"/>
              </a:rPr>
              <a:t>hính</a:t>
            </a:r>
            <a:r>
              <a:rPr lang="en-US" sz="1800" b="1" dirty="0">
                <a:latin typeface="Work Sans" pitchFamily="2" charset="0"/>
              </a:rPr>
              <a:t> </a:t>
            </a:r>
            <a:r>
              <a:rPr lang="en-US" sz="1800" b="1" dirty="0" err="1">
                <a:latin typeface="Work Sans" pitchFamily="2" charset="0"/>
              </a:rPr>
              <a:t>trị</a:t>
            </a:r>
            <a:endParaRPr lang="en-US" sz="1800" b="1" dirty="0">
              <a:latin typeface="Work Sans" pitchFamily="2" charset="0"/>
            </a:endParaRPr>
          </a:p>
        </p:txBody>
      </p:sp>
      <p:sp>
        <p:nvSpPr>
          <p:cNvPr id="7" name="Oval 4">
            <a:extLst>
              <a:ext uri="{FF2B5EF4-FFF2-40B4-BE49-F238E27FC236}">
                <a16:creationId xmlns:a16="http://schemas.microsoft.com/office/drawing/2014/main" id="{534225AA-50A0-4BD0-9F63-40B5D707300F}"/>
              </a:ext>
            </a:extLst>
          </p:cNvPr>
          <p:cNvSpPr>
            <a:spLocks noChangeArrowheads="1"/>
          </p:cNvSpPr>
          <p:nvPr/>
        </p:nvSpPr>
        <p:spPr bwMode="gray">
          <a:xfrm>
            <a:off x="2943225" y="1733551"/>
            <a:ext cx="2886075" cy="2840831"/>
          </a:xfrm>
          <a:prstGeom prst="ellipse">
            <a:avLst/>
          </a:prstGeom>
          <a:gradFill rotWithShape="1">
            <a:gsLst>
              <a:gs pos="0">
                <a:srgbClr val="FFFFFF">
                  <a:gamma/>
                  <a:shade val="63137"/>
                  <a:invGamma/>
                </a:srgbClr>
              </a:gs>
              <a:gs pos="50000">
                <a:srgbClr val="FFFFFF"/>
              </a:gs>
              <a:gs pos="100000">
                <a:srgbClr val="FFFFFF">
                  <a:gamma/>
                  <a:shade val="63137"/>
                  <a:invGamma/>
                </a:srgbClr>
              </a:gs>
            </a:gsLst>
            <a:lin ang="2700000" scaled="1"/>
          </a:gra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defRPr/>
            </a:pPr>
            <a:endParaRPr lang="en-US" sz="1050">
              <a:solidFill>
                <a:sysClr val="windowText" lastClr="000000"/>
              </a:solidFill>
            </a:endParaRPr>
          </a:p>
        </p:txBody>
      </p:sp>
      <p:grpSp>
        <p:nvGrpSpPr>
          <p:cNvPr id="8" name="Group 7">
            <a:extLst>
              <a:ext uri="{FF2B5EF4-FFF2-40B4-BE49-F238E27FC236}">
                <a16:creationId xmlns:a16="http://schemas.microsoft.com/office/drawing/2014/main" id="{36D703EC-5260-41E1-AEB9-297F81DDEC7F}"/>
              </a:ext>
            </a:extLst>
          </p:cNvPr>
          <p:cNvGrpSpPr/>
          <p:nvPr/>
        </p:nvGrpSpPr>
        <p:grpSpPr>
          <a:xfrm>
            <a:off x="3598561" y="1202638"/>
            <a:ext cx="1546832" cy="1497594"/>
            <a:chOff x="3274082" y="1603517"/>
            <a:chExt cx="2062442" cy="1996792"/>
          </a:xfrm>
        </p:grpSpPr>
        <p:grpSp>
          <p:nvGrpSpPr>
            <p:cNvPr id="9" name="Group 9">
              <a:extLst>
                <a:ext uri="{FF2B5EF4-FFF2-40B4-BE49-F238E27FC236}">
                  <a16:creationId xmlns:a16="http://schemas.microsoft.com/office/drawing/2014/main" id="{4BA4555A-C459-4CA9-9586-87E95A6B78D2}"/>
                </a:ext>
              </a:extLst>
            </p:cNvPr>
            <p:cNvGrpSpPr>
              <a:grpSpLocks/>
            </p:cNvGrpSpPr>
            <p:nvPr/>
          </p:nvGrpSpPr>
          <p:grpSpPr bwMode="auto">
            <a:xfrm>
              <a:off x="3274082" y="1603517"/>
              <a:ext cx="2052912" cy="1996792"/>
              <a:chOff x="708" y="2203"/>
              <a:chExt cx="751" cy="741"/>
            </a:xfrm>
          </p:grpSpPr>
          <p:sp>
            <p:nvSpPr>
              <p:cNvPr id="11" name="Oval 10">
                <a:extLst>
                  <a:ext uri="{FF2B5EF4-FFF2-40B4-BE49-F238E27FC236}">
                    <a16:creationId xmlns:a16="http://schemas.microsoft.com/office/drawing/2014/main" id="{CFF8296D-2A1E-4370-8479-0FAD8EEFECC3}"/>
                  </a:ext>
                </a:extLst>
              </p:cNvPr>
              <p:cNvSpPr>
                <a:spLocks noChangeArrowheads="1"/>
              </p:cNvSpPr>
              <p:nvPr/>
            </p:nvSpPr>
            <p:spPr bwMode="gray">
              <a:xfrm>
                <a:off x="728" y="2235"/>
                <a:ext cx="716" cy="709"/>
              </a:xfrm>
              <a:prstGeom prst="ellipse">
                <a:avLst/>
              </a:prstGeom>
              <a:gradFill rotWithShape="1">
                <a:gsLst>
                  <a:gs pos="0">
                    <a:srgbClr val="5A87BE"/>
                  </a:gs>
                  <a:gs pos="100000">
                    <a:srgbClr val="5A87BE">
                      <a:gamma/>
                      <a:shade val="31765"/>
                      <a:invGamma/>
                    </a:srgbClr>
                  </a:gs>
                </a:gsLst>
                <a:lin ang="5400000" scaled="1"/>
              </a:gradFill>
              <a:ln w="38100" algn="ctr">
                <a:solidFill>
                  <a:srgbClr val="F8F8F8">
                    <a:alpha val="8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en-US" sz="1050">
                  <a:solidFill>
                    <a:sysClr val="windowText" lastClr="000000"/>
                  </a:solidFill>
                </a:endParaRPr>
              </a:p>
            </p:txBody>
          </p:sp>
          <p:pic>
            <p:nvPicPr>
              <p:cNvPr id="12" name="Picture 11" descr="cir_lighteffect0">
                <a:extLst>
                  <a:ext uri="{FF2B5EF4-FFF2-40B4-BE49-F238E27FC236}">
                    <a16:creationId xmlns:a16="http://schemas.microsoft.com/office/drawing/2014/main" id="{A969FC13-BE0D-40CB-AC52-B1972D1ED318}"/>
                  </a:ext>
                </a:extLst>
              </p:cNvPr>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Rectangle 12">
              <a:extLst>
                <a:ext uri="{FF2B5EF4-FFF2-40B4-BE49-F238E27FC236}">
                  <a16:creationId xmlns:a16="http://schemas.microsoft.com/office/drawing/2014/main" id="{4366FEF7-E5AA-447E-B1AC-25FCCFB4421C}"/>
                </a:ext>
              </a:extLst>
            </p:cNvPr>
            <p:cNvSpPr>
              <a:spLocks noChangeArrowheads="1"/>
            </p:cNvSpPr>
            <p:nvPr/>
          </p:nvSpPr>
          <p:spPr bwMode="gray">
            <a:xfrm>
              <a:off x="3305829" y="2178368"/>
              <a:ext cx="2030695" cy="738664"/>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500" b="1">
                  <a:solidFill>
                    <a:srgbClr val="F8F8F8"/>
                  </a:solidFill>
                </a:rPr>
                <a:t> </a:t>
              </a:r>
              <a:r>
                <a:rPr lang="vi-VN" sz="1500" b="1">
                  <a:solidFill>
                    <a:srgbClr val="F8F8F8"/>
                  </a:solidFill>
                </a:rPr>
                <a:t>Chính quyền </a:t>
              </a:r>
            </a:p>
            <a:p>
              <a:pPr algn="ctr"/>
              <a:r>
                <a:rPr lang="vi-VN" sz="1500" b="1">
                  <a:solidFill>
                    <a:srgbClr val="F8F8F8"/>
                  </a:solidFill>
                </a:rPr>
                <a:t>Non trẻ</a:t>
              </a:r>
              <a:endParaRPr lang="en-US" sz="1500" b="1">
                <a:solidFill>
                  <a:srgbClr val="F8F8F8"/>
                </a:solidFill>
              </a:endParaRPr>
            </a:p>
          </p:txBody>
        </p:sp>
      </p:grpSp>
      <p:grpSp>
        <p:nvGrpSpPr>
          <p:cNvPr id="13" name="Group 12">
            <a:extLst>
              <a:ext uri="{FF2B5EF4-FFF2-40B4-BE49-F238E27FC236}">
                <a16:creationId xmlns:a16="http://schemas.microsoft.com/office/drawing/2014/main" id="{F21D03D9-47DB-4B20-B1B5-1BA591541579}"/>
              </a:ext>
            </a:extLst>
          </p:cNvPr>
          <p:cNvGrpSpPr/>
          <p:nvPr/>
        </p:nvGrpSpPr>
        <p:grpSpPr>
          <a:xfrm>
            <a:off x="2623439" y="3013578"/>
            <a:ext cx="1539684" cy="1497594"/>
            <a:chOff x="1973919" y="4018104"/>
            <a:chExt cx="2052912" cy="1996792"/>
          </a:xfrm>
        </p:grpSpPr>
        <p:grpSp>
          <p:nvGrpSpPr>
            <p:cNvPr id="14" name="Group 13">
              <a:extLst>
                <a:ext uri="{FF2B5EF4-FFF2-40B4-BE49-F238E27FC236}">
                  <a16:creationId xmlns:a16="http://schemas.microsoft.com/office/drawing/2014/main" id="{8BBDBE12-D6B8-4632-BDFD-E648E95DE212}"/>
                </a:ext>
              </a:extLst>
            </p:cNvPr>
            <p:cNvGrpSpPr>
              <a:grpSpLocks/>
            </p:cNvGrpSpPr>
            <p:nvPr/>
          </p:nvGrpSpPr>
          <p:grpSpPr bwMode="auto">
            <a:xfrm>
              <a:off x="1973919" y="4018104"/>
              <a:ext cx="2052912" cy="1996792"/>
              <a:chOff x="708" y="2203"/>
              <a:chExt cx="751" cy="741"/>
            </a:xfrm>
          </p:grpSpPr>
          <p:sp>
            <p:nvSpPr>
              <p:cNvPr id="16" name="Oval 14">
                <a:extLst>
                  <a:ext uri="{FF2B5EF4-FFF2-40B4-BE49-F238E27FC236}">
                    <a16:creationId xmlns:a16="http://schemas.microsoft.com/office/drawing/2014/main" id="{5D20A6C0-08BD-41F4-BACB-7004782B83C1}"/>
                  </a:ext>
                </a:extLst>
              </p:cNvPr>
              <p:cNvSpPr>
                <a:spLocks noChangeArrowheads="1"/>
              </p:cNvSpPr>
              <p:nvPr/>
            </p:nvSpPr>
            <p:spPr bwMode="gray">
              <a:xfrm>
                <a:off x="728" y="2235"/>
                <a:ext cx="716" cy="709"/>
              </a:xfrm>
              <a:prstGeom prst="ellipse">
                <a:avLst/>
              </a:prstGeom>
              <a:gradFill rotWithShape="1">
                <a:gsLst>
                  <a:gs pos="0">
                    <a:srgbClr val="DC5270"/>
                  </a:gs>
                  <a:gs pos="100000">
                    <a:srgbClr val="DC5270">
                      <a:gamma/>
                      <a:shade val="31765"/>
                      <a:invGamma/>
                    </a:srgbClr>
                  </a:gs>
                </a:gsLst>
                <a:lin ang="5400000" scaled="1"/>
              </a:gradFill>
              <a:ln w="38100" algn="ctr">
                <a:solidFill>
                  <a:srgbClr val="F8F8F8">
                    <a:alpha val="8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en-US" sz="1050">
                  <a:solidFill>
                    <a:sysClr val="windowText" lastClr="000000"/>
                  </a:solidFill>
                </a:endParaRPr>
              </a:p>
            </p:txBody>
          </p:sp>
          <p:pic>
            <p:nvPicPr>
              <p:cNvPr id="17" name="Picture 15" descr="cir_lighteffect0">
                <a:extLst>
                  <a:ext uri="{FF2B5EF4-FFF2-40B4-BE49-F238E27FC236}">
                    <a16:creationId xmlns:a16="http://schemas.microsoft.com/office/drawing/2014/main" id="{AA697B83-CC61-4724-893F-2C7340F58F76}"/>
                  </a:ext>
                </a:extLst>
              </p:cNvPr>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6">
              <a:extLst>
                <a:ext uri="{FF2B5EF4-FFF2-40B4-BE49-F238E27FC236}">
                  <a16:creationId xmlns:a16="http://schemas.microsoft.com/office/drawing/2014/main" id="{15A9097B-9DE7-4DED-B5C7-38141197EF2B}"/>
                </a:ext>
              </a:extLst>
            </p:cNvPr>
            <p:cNvSpPr>
              <a:spLocks noChangeArrowheads="1"/>
            </p:cNvSpPr>
            <p:nvPr/>
          </p:nvSpPr>
          <p:spPr bwMode="gray">
            <a:xfrm>
              <a:off x="1992966" y="4577080"/>
              <a:ext cx="2030696" cy="104644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500" b="1">
                  <a:solidFill>
                    <a:srgbClr val="F8F8F8"/>
                  </a:solidFill>
                </a:rPr>
                <a:t> </a:t>
              </a:r>
              <a:r>
                <a:rPr lang="vi-VN" sz="1500" b="1">
                  <a:solidFill>
                    <a:srgbClr val="F8F8F8"/>
                  </a:solidFill>
                </a:rPr>
                <a:t>Nền độc lập chưa được </a:t>
              </a:r>
              <a:endParaRPr lang="en-US" sz="1500" b="1">
                <a:solidFill>
                  <a:srgbClr val="F8F8F8"/>
                </a:solidFill>
              </a:endParaRPr>
            </a:p>
            <a:p>
              <a:pPr algn="ctr"/>
              <a:r>
                <a:rPr lang="en-US" sz="1500" b="1">
                  <a:solidFill>
                    <a:srgbClr val="F8F8F8"/>
                  </a:solidFill>
                </a:rPr>
                <a:t>Công nhận</a:t>
              </a:r>
            </a:p>
          </p:txBody>
        </p:sp>
      </p:grpSp>
      <p:grpSp>
        <p:nvGrpSpPr>
          <p:cNvPr id="18" name="Group 17">
            <a:extLst>
              <a:ext uri="{FF2B5EF4-FFF2-40B4-BE49-F238E27FC236}">
                <a16:creationId xmlns:a16="http://schemas.microsoft.com/office/drawing/2014/main" id="{E6963DE0-285D-4C53-B717-38CA1AE1CC91}"/>
              </a:ext>
            </a:extLst>
          </p:cNvPr>
          <p:cNvGrpSpPr/>
          <p:nvPr/>
        </p:nvGrpSpPr>
        <p:grpSpPr>
          <a:xfrm>
            <a:off x="4580827" y="3051678"/>
            <a:ext cx="1539684" cy="1497594"/>
            <a:chOff x="4583769" y="4068904"/>
            <a:chExt cx="2052912" cy="1996792"/>
          </a:xfrm>
        </p:grpSpPr>
        <p:grpSp>
          <p:nvGrpSpPr>
            <p:cNvPr id="19" name="Group 17">
              <a:extLst>
                <a:ext uri="{FF2B5EF4-FFF2-40B4-BE49-F238E27FC236}">
                  <a16:creationId xmlns:a16="http://schemas.microsoft.com/office/drawing/2014/main" id="{B502948C-EBD4-44DB-A57C-A746FFD2D8D7}"/>
                </a:ext>
              </a:extLst>
            </p:cNvPr>
            <p:cNvGrpSpPr>
              <a:grpSpLocks/>
            </p:cNvGrpSpPr>
            <p:nvPr/>
          </p:nvGrpSpPr>
          <p:grpSpPr bwMode="auto">
            <a:xfrm>
              <a:off x="4583769" y="4068904"/>
              <a:ext cx="2052912" cy="1996792"/>
              <a:chOff x="708" y="2203"/>
              <a:chExt cx="751" cy="741"/>
            </a:xfrm>
          </p:grpSpPr>
          <p:sp>
            <p:nvSpPr>
              <p:cNvPr id="21" name="Oval 18">
                <a:extLst>
                  <a:ext uri="{FF2B5EF4-FFF2-40B4-BE49-F238E27FC236}">
                    <a16:creationId xmlns:a16="http://schemas.microsoft.com/office/drawing/2014/main" id="{A0F6B653-4BF0-498F-A221-48EAC902FE81}"/>
                  </a:ext>
                </a:extLst>
              </p:cNvPr>
              <p:cNvSpPr>
                <a:spLocks noChangeArrowheads="1"/>
              </p:cNvSpPr>
              <p:nvPr/>
            </p:nvSpPr>
            <p:spPr bwMode="gray">
              <a:xfrm>
                <a:off x="728" y="2235"/>
                <a:ext cx="716" cy="709"/>
              </a:xfrm>
              <a:prstGeom prst="ellipse">
                <a:avLst/>
              </a:prstGeom>
              <a:gradFill rotWithShape="1">
                <a:gsLst>
                  <a:gs pos="0">
                    <a:srgbClr val="53B630"/>
                  </a:gs>
                  <a:gs pos="100000">
                    <a:srgbClr val="53B630">
                      <a:gamma/>
                      <a:shade val="31765"/>
                      <a:invGamma/>
                    </a:srgbClr>
                  </a:gs>
                </a:gsLst>
                <a:lin ang="5400000" scaled="1"/>
              </a:gradFill>
              <a:ln w="38100" algn="ctr">
                <a:solidFill>
                  <a:srgbClr val="F8F8F8">
                    <a:alpha val="8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a:defRPr/>
                </a:pPr>
                <a:endParaRPr lang="en-US" sz="1050">
                  <a:solidFill>
                    <a:sysClr val="windowText" lastClr="000000"/>
                  </a:solidFill>
                </a:endParaRPr>
              </a:p>
            </p:txBody>
          </p:sp>
          <p:pic>
            <p:nvPicPr>
              <p:cNvPr id="22" name="Picture 19" descr="cir_lighteffect0">
                <a:extLst>
                  <a:ext uri="{FF2B5EF4-FFF2-40B4-BE49-F238E27FC236}">
                    <a16:creationId xmlns:a16="http://schemas.microsoft.com/office/drawing/2014/main" id="{39E7AE46-05CF-40C9-BA59-3AFA9C882518}"/>
                  </a:ext>
                </a:extLst>
              </p:cNvPr>
              <p:cNvPicPr>
                <a:picLocks noChangeAspect="1" noChangeArrowheads="1"/>
              </p:cNvPicPr>
              <p:nvPr/>
            </p:nvPicPr>
            <p:blipFill>
              <a:blip r:embed="rId2">
                <a:lum bright="18000" contrast="-12000"/>
                <a:extLst>
                  <a:ext uri="{28A0092B-C50C-407E-A947-70E740481C1C}">
                    <a14:useLocalDpi xmlns:a14="http://schemas.microsoft.com/office/drawing/2010/main" val="0"/>
                  </a:ext>
                </a:extLst>
              </a:blip>
              <a:srcRect/>
              <a:stretch>
                <a:fillRect/>
              </a:stretch>
            </p:blipFill>
            <p:spPr bwMode="gray">
              <a:xfrm>
                <a:off x="708" y="2203"/>
                <a:ext cx="751" cy="64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20">
              <a:extLst>
                <a:ext uri="{FF2B5EF4-FFF2-40B4-BE49-F238E27FC236}">
                  <a16:creationId xmlns:a16="http://schemas.microsoft.com/office/drawing/2014/main" id="{923F4F01-FCBF-4738-BF10-E522F7516855}"/>
                </a:ext>
              </a:extLst>
            </p:cNvPr>
            <p:cNvSpPr>
              <a:spLocks noChangeArrowheads="1"/>
            </p:cNvSpPr>
            <p:nvPr/>
          </p:nvSpPr>
          <p:spPr bwMode="gray">
            <a:xfrm>
              <a:off x="4694220" y="4667567"/>
              <a:ext cx="1812963" cy="104644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1500" b="1">
                  <a:solidFill>
                    <a:srgbClr val="F8F8F8"/>
                  </a:solidFill>
                </a:rPr>
                <a:t> </a:t>
              </a:r>
              <a:r>
                <a:rPr lang="vi-VN" sz="1500" b="1">
                  <a:solidFill>
                    <a:srgbClr val="F8F8F8"/>
                  </a:solidFill>
                </a:rPr>
                <a:t>Nạn thù trong, giặc ngoài</a:t>
              </a:r>
              <a:endParaRPr lang="en-US" sz="1500" b="1">
                <a:solidFill>
                  <a:srgbClr val="F8F8F8"/>
                </a:solidFill>
              </a:endParaRPr>
            </a:p>
          </p:txBody>
        </p:sp>
      </p:grpSp>
    </p:spTree>
    <p:extLst>
      <p:ext uri="{BB962C8B-B14F-4D97-AF65-F5344CB8AC3E}">
        <p14:creationId xmlns:p14="http://schemas.microsoft.com/office/powerpoint/2010/main" val="336972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childTnLst>
                          </p:cTn>
                        </p:par>
                        <p:par>
                          <p:cTn id="8" fill="hold">
                            <p:stCondLst>
                              <p:cond delay="0"/>
                            </p:stCondLst>
                            <p:childTnLst>
                              <p:par>
                                <p:cTn id="9" presetID="26"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290">
                                          <p:stCondLst>
                                            <p:cond delay="0"/>
                                          </p:stCondLst>
                                        </p:cTn>
                                        <p:tgtEl>
                                          <p:spTgt spid="8"/>
                                        </p:tgtEl>
                                      </p:cBhvr>
                                    </p:animEffect>
                                    <p:anim calcmode="lin" valueType="num">
                                      <p:cBhvr>
                                        <p:cTn id="12"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3"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5"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6"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7" dur="13">
                                          <p:stCondLst>
                                            <p:cond delay="325"/>
                                          </p:stCondLst>
                                        </p:cTn>
                                        <p:tgtEl>
                                          <p:spTgt spid="8"/>
                                        </p:tgtEl>
                                      </p:cBhvr>
                                      <p:to x="100000" y="60000"/>
                                    </p:animScale>
                                    <p:animScale>
                                      <p:cBhvr>
                                        <p:cTn id="18" dur="83" decel="50000">
                                          <p:stCondLst>
                                            <p:cond delay="338"/>
                                          </p:stCondLst>
                                        </p:cTn>
                                        <p:tgtEl>
                                          <p:spTgt spid="8"/>
                                        </p:tgtEl>
                                      </p:cBhvr>
                                      <p:to x="100000" y="100000"/>
                                    </p:animScale>
                                    <p:animScale>
                                      <p:cBhvr>
                                        <p:cTn id="19" dur="13">
                                          <p:stCondLst>
                                            <p:cond delay="656"/>
                                          </p:stCondLst>
                                        </p:cTn>
                                        <p:tgtEl>
                                          <p:spTgt spid="8"/>
                                        </p:tgtEl>
                                      </p:cBhvr>
                                      <p:to x="100000" y="80000"/>
                                    </p:animScale>
                                    <p:animScale>
                                      <p:cBhvr>
                                        <p:cTn id="20" dur="83" decel="50000">
                                          <p:stCondLst>
                                            <p:cond delay="669"/>
                                          </p:stCondLst>
                                        </p:cTn>
                                        <p:tgtEl>
                                          <p:spTgt spid="8"/>
                                        </p:tgtEl>
                                      </p:cBhvr>
                                      <p:to x="100000" y="100000"/>
                                    </p:animScale>
                                    <p:animScale>
                                      <p:cBhvr>
                                        <p:cTn id="21" dur="13">
                                          <p:stCondLst>
                                            <p:cond delay="821"/>
                                          </p:stCondLst>
                                        </p:cTn>
                                        <p:tgtEl>
                                          <p:spTgt spid="8"/>
                                        </p:tgtEl>
                                      </p:cBhvr>
                                      <p:to x="100000" y="90000"/>
                                    </p:animScale>
                                    <p:animScale>
                                      <p:cBhvr>
                                        <p:cTn id="22" dur="83" decel="50000">
                                          <p:stCondLst>
                                            <p:cond delay="834"/>
                                          </p:stCondLst>
                                        </p:cTn>
                                        <p:tgtEl>
                                          <p:spTgt spid="8"/>
                                        </p:tgtEl>
                                      </p:cBhvr>
                                      <p:to x="100000" y="100000"/>
                                    </p:animScale>
                                    <p:animScale>
                                      <p:cBhvr>
                                        <p:cTn id="23" dur="13">
                                          <p:stCondLst>
                                            <p:cond delay="904"/>
                                          </p:stCondLst>
                                        </p:cTn>
                                        <p:tgtEl>
                                          <p:spTgt spid="8"/>
                                        </p:tgtEl>
                                      </p:cBhvr>
                                      <p:to x="100000" y="95000"/>
                                    </p:animScale>
                                    <p:animScale>
                                      <p:cBhvr>
                                        <p:cTn id="24" dur="83" decel="50000">
                                          <p:stCondLst>
                                            <p:cond delay="917"/>
                                          </p:stCondLst>
                                        </p:cTn>
                                        <p:tgtEl>
                                          <p:spTgt spid="8"/>
                                        </p:tgtEl>
                                      </p:cBhvr>
                                      <p:to x="100000" y="100000"/>
                                    </p:animScale>
                                  </p:childTnLst>
                                </p:cTn>
                              </p:par>
                            </p:childTnLst>
                          </p:cTn>
                        </p:par>
                        <p:par>
                          <p:cTn id="25" fill="hold">
                            <p:stCondLst>
                              <p:cond delay="1000"/>
                            </p:stCondLst>
                            <p:childTnLst>
                              <p:par>
                                <p:cTn id="26" presetID="26"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290">
                                          <p:stCondLst>
                                            <p:cond delay="0"/>
                                          </p:stCondLst>
                                        </p:cTn>
                                        <p:tgtEl>
                                          <p:spTgt spid="13"/>
                                        </p:tgtEl>
                                      </p:cBhvr>
                                    </p:animEffect>
                                    <p:anim calcmode="lin" valueType="num">
                                      <p:cBhvr>
                                        <p:cTn id="29"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0"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1"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32"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33"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34" dur="13">
                                          <p:stCondLst>
                                            <p:cond delay="325"/>
                                          </p:stCondLst>
                                        </p:cTn>
                                        <p:tgtEl>
                                          <p:spTgt spid="13"/>
                                        </p:tgtEl>
                                      </p:cBhvr>
                                      <p:to x="100000" y="60000"/>
                                    </p:animScale>
                                    <p:animScale>
                                      <p:cBhvr>
                                        <p:cTn id="35" dur="83" decel="50000">
                                          <p:stCondLst>
                                            <p:cond delay="338"/>
                                          </p:stCondLst>
                                        </p:cTn>
                                        <p:tgtEl>
                                          <p:spTgt spid="13"/>
                                        </p:tgtEl>
                                      </p:cBhvr>
                                      <p:to x="100000" y="100000"/>
                                    </p:animScale>
                                    <p:animScale>
                                      <p:cBhvr>
                                        <p:cTn id="36" dur="13">
                                          <p:stCondLst>
                                            <p:cond delay="656"/>
                                          </p:stCondLst>
                                        </p:cTn>
                                        <p:tgtEl>
                                          <p:spTgt spid="13"/>
                                        </p:tgtEl>
                                      </p:cBhvr>
                                      <p:to x="100000" y="80000"/>
                                    </p:animScale>
                                    <p:animScale>
                                      <p:cBhvr>
                                        <p:cTn id="37" dur="83" decel="50000">
                                          <p:stCondLst>
                                            <p:cond delay="669"/>
                                          </p:stCondLst>
                                        </p:cTn>
                                        <p:tgtEl>
                                          <p:spTgt spid="13"/>
                                        </p:tgtEl>
                                      </p:cBhvr>
                                      <p:to x="100000" y="100000"/>
                                    </p:animScale>
                                    <p:animScale>
                                      <p:cBhvr>
                                        <p:cTn id="38" dur="13">
                                          <p:stCondLst>
                                            <p:cond delay="821"/>
                                          </p:stCondLst>
                                        </p:cTn>
                                        <p:tgtEl>
                                          <p:spTgt spid="13"/>
                                        </p:tgtEl>
                                      </p:cBhvr>
                                      <p:to x="100000" y="90000"/>
                                    </p:animScale>
                                    <p:animScale>
                                      <p:cBhvr>
                                        <p:cTn id="39" dur="83" decel="50000">
                                          <p:stCondLst>
                                            <p:cond delay="834"/>
                                          </p:stCondLst>
                                        </p:cTn>
                                        <p:tgtEl>
                                          <p:spTgt spid="13"/>
                                        </p:tgtEl>
                                      </p:cBhvr>
                                      <p:to x="100000" y="100000"/>
                                    </p:animScale>
                                    <p:animScale>
                                      <p:cBhvr>
                                        <p:cTn id="40" dur="13">
                                          <p:stCondLst>
                                            <p:cond delay="904"/>
                                          </p:stCondLst>
                                        </p:cTn>
                                        <p:tgtEl>
                                          <p:spTgt spid="13"/>
                                        </p:tgtEl>
                                      </p:cBhvr>
                                      <p:to x="100000" y="95000"/>
                                    </p:animScale>
                                    <p:animScale>
                                      <p:cBhvr>
                                        <p:cTn id="41" dur="83" decel="50000">
                                          <p:stCondLst>
                                            <p:cond delay="917"/>
                                          </p:stCondLst>
                                        </p:cTn>
                                        <p:tgtEl>
                                          <p:spTgt spid="13"/>
                                        </p:tgtEl>
                                      </p:cBhvr>
                                      <p:to x="100000" y="100000"/>
                                    </p:animScale>
                                  </p:childTnLst>
                                </p:cTn>
                              </p:par>
                            </p:childTnLst>
                          </p:cTn>
                        </p:par>
                        <p:par>
                          <p:cTn id="42" fill="hold">
                            <p:stCondLst>
                              <p:cond delay="2000"/>
                            </p:stCondLst>
                            <p:childTnLst>
                              <p:par>
                                <p:cTn id="43" presetID="26"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290">
                                          <p:stCondLst>
                                            <p:cond delay="0"/>
                                          </p:stCondLst>
                                        </p:cTn>
                                        <p:tgtEl>
                                          <p:spTgt spid="18"/>
                                        </p:tgtEl>
                                      </p:cBhvr>
                                    </p:animEffect>
                                    <p:anim calcmode="lin" valueType="num">
                                      <p:cBhvr>
                                        <p:cTn id="46" dur="911"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47" dur="332"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8" dur="332" tmFilter="0, 0; 0.125,0.2665; 0.25,0.4; 0.375,0.465; 0.5,0.5;  0.625,0.535; 0.75,0.6; 0.875,0.7335; 1,1">
                                          <p:stCondLst>
                                            <p:cond delay="332"/>
                                          </p:stCondLst>
                                        </p:cTn>
                                        <p:tgtEl>
                                          <p:spTgt spid="18"/>
                                        </p:tgtEl>
                                        <p:attrNameLst>
                                          <p:attrName>ppt_y</p:attrName>
                                        </p:attrNameLst>
                                      </p:cBhvr>
                                      <p:tavLst>
                                        <p:tav tm="0" fmla="#ppt_y-sin(pi*$)/9">
                                          <p:val>
                                            <p:fltVal val="0"/>
                                          </p:val>
                                        </p:tav>
                                        <p:tav tm="100000">
                                          <p:val>
                                            <p:fltVal val="1"/>
                                          </p:val>
                                        </p:tav>
                                      </p:tavLst>
                                    </p:anim>
                                    <p:anim calcmode="lin" valueType="num">
                                      <p:cBhvr>
                                        <p:cTn id="49" dur="166" tmFilter="0, 0; 0.125,0.2665; 0.25,0.4; 0.375,0.465; 0.5,0.5;  0.625,0.535; 0.75,0.6; 0.875,0.7335; 1,1">
                                          <p:stCondLst>
                                            <p:cond delay="662"/>
                                          </p:stCondLst>
                                        </p:cTn>
                                        <p:tgtEl>
                                          <p:spTgt spid="18"/>
                                        </p:tgtEl>
                                        <p:attrNameLst>
                                          <p:attrName>ppt_y</p:attrName>
                                        </p:attrNameLst>
                                      </p:cBhvr>
                                      <p:tavLst>
                                        <p:tav tm="0" fmla="#ppt_y-sin(pi*$)/27">
                                          <p:val>
                                            <p:fltVal val="0"/>
                                          </p:val>
                                        </p:tav>
                                        <p:tav tm="100000">
                                          <p:val>
                                            <p:fltVal val="1"/>
                                          </p:val>
                                        </p:tav>
                                      </p:tavLst>
                                    </p:anim>
                                    <p:anim calcmode="lin" valueType="num">
                                      <p:cBhvr>
                                        <p:cTn id="50" dur="82" tmFilter="0, 0; 0.125,0.2665; 0.25,0.4; 0.375,0.465; 0.5,0.5;  0.625,0.535; 0.75,0.6; 0.875,0.7335; 1,1">
                                          <p:stCondLst>
                                            <p:cond delay="828"/>
                                          </p:stCondLst>
                                        </p:cTn>
                                        <p:tgtEl>
                                          <p:spTgt spid="18"/>
                                        </p:tgtEl>
                                        <p:attrNameLst>
                                          <p:attrName>ppt_y</p:attrName>
                                        </p:attrNameLst>
                                      </p:cBhvr>
                                      <p:tavLst>
                                        <p:tav tm="0" fmla="#ppt_y-sin(pi*$)/81">
                                          <p:val>
                                            <p:fltVal val="0"/>
                                          </p:val>
                                        </p:tav>
                                        <p:tav tm="100000">
                                          <p:val>
                                            <p:fltVal val="1"/>
                                          </p:val>
                                        </p:tav>
                                      </p:tavLst>
                                    </p:anim>
                                    <p:animScale>
                                      <p:cBhvr>
                                        <p:cTn id="51" dur="13">
                                          <p:stCondLst>
                                            <p:cond delay="325"/>
                                          </p:stCondLst>
                                        </p:cTn>
                                        <p:tgtEl>
                                          <p:spTgt spid="18"/>
                                        </p:tgtEl>
                                      </p:cBhvr>
                                      <p:to x="100000" y="60000"/>
                                    </p:animScale>
                                    <p:animScale>
                                      <p:cBhvr>
                                        <p:cTn id="52" dur="83" decel="50000">
                                          <p:stCondLst>
                                            <p:cond delay="338"/>
                                          </p:stCondLst>
                                        </p:cTn>
                                        <p:tgtEl>
                                          <p:spTgt spid="18"/>
                                        </p:tgtEl>
                                      </p:cBhvr>
                                      <p:to x="100000" y="100000"/>
                                    </p:animScale>
                                    <p:animScale>
                                      <p:cBhvr>
                                        <p:cTn id="53" dur="13">
                                          <p:stCondLst>
                                            <p:cond delay="656"/>
                                          </p:stCondLst>
                                        </p:cTn>
                                        <p:tgtEl>
                                          <p:spTgt spid="18"/>
                                        </p:tgtEl>
                                      </p:cBhvr>
                                      <p:to x="100000" y="80000"/>
                                    </p:animScale>
                                    <p:animScale>
                                      <p:cBhvr>
                                        <p:cTn id="54" dur="83" decel="50000">
                                          <p:stCondLst>
                                            <p:cond delay="669"/>
                                          </p:stCondLst>
                                        </p:cTn>
                                        <p:tgtEl>
                                          <p:spTgt spid="18"/>
                                        </p:tgtEl>
                                      </p:cBhvr>
                                      <p:to x="100000" y="100000"/>
                                    </p:animScale>
                                    <p:animScale>
                                      <p:cBhvr>
                                        <p:cTn id="55" dur="13">
                                          <p:stCondLst>
                                            <p:cond delay="821"/>
                                          </p:stCondLst>
                                        </p:cTn>
                                        <p:tgtEl>
                                          <p:spTgt spid="18"/>
                                        </p:tgtEl>
                                      </p:cBhvr>
                                      <p:to x="100000" y="90000"/>
                                    </p:animScale>
                                    <p:animScale>
                                      <p:cBhvr>
                                        <p:cTn id="56" dur="83" decel="50000">
                                          <p:stCondLst>
                                            <p:cond delay="834"/>
                                          </p:stCondLst>
                                        </p:cTn>
                                        <p:tgtEl>
                                          <p:spTgt spid="18"/>
                                        </p:tgtEl>
                                      </p:cBhvr>
                                      <p:to x="100000" y="100000"/>
                                    </p:animScale>
                                    <p:animScale>
                                      <p:cBhvr>
                                        <p:cTn id="57" dur="13">
                                          <p:stCondLst>
                                            <p:cond delay="904"/>
                                          </p:stCondLst>
                                        </p:cTn>
                                        <p:tgtEl>
                                          <p:spTgt spid="18"/>
                                        </p:tgtEl>
                                      </p:cBhvr>
                                      <p:to x="100000" y="95000"/>
                                    </p:animScale>
                                    <p:animScale>
                                      <p:cBhvr>
                                        <p:cTn id="58" dur="83" decel="50000">
                                          <p:stCondLst>
                                            <p:cond delay="917"/>
                                          </p:stCondLst>
                                        </p:cTn>
                                        <p:tgtEl>
                                          <p:spTgt spid="18"/>
                                        </p:tgtEl>
                                      </p:cBhvr>
                                      <p:to x="100000" y="100000"/>
                                    </p:animScale>
                                  </p:childTnLst>
                                </p:cTn>
                              </p:par>
                            </p:childTnLst>
                          </p:cTn>
                        </p:par>
                        <p:par>
                          <p:cTn id="59" fill="hold">
                            <p:stCondLst>
                              <p:cond delay="3000"/>
                            </p:stCondLst>
                            <p:childTnLst>
                              <p:par>
                                <p:cTn id="60" presetID="21" presetClass="entr" presetSubtype="1"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heel(1)">
                                      <p:cBhvr>
                                        <p:cTn id="6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a:extLst>
              <a:ext uri="{FF2B5EF4-FFF2-40B4-BE49-F238E27FC236}">
                <a16:creationId xmlns:a16="http://schemas.microsoft.com/office/drawing/2014/main" id="{EAF24799-1AAE-4C4C-AA29-9C07C99F6C0B}"/>
              </a:ext>
            </a:extLst>
          </p:cNvPr>
          <p:cNvGrpSpPr/>
          <p:nvPr/>
        </p:nvGrpSpPr>
        <p:grpSpPr>
          <a:xfrm>
            <a:off x="5888791" y="1423325"/>
            <a:ext cx="1633744" cy="546673"/>
            <a:chOff x="0" y="0"/>
            <a:chExt cx="3952468" cy="386602"/>
          </a:xfrm>
        </p:grpSpPr>
        <p:sp>
          <p:nvSpPr>
            <p:cNvPr id="24" name="Freeform 3">
              <a:extLst>
                <a:ext uri="{FF2B5EF4-FFF2-40B4-BE49-F238E27FC236}">
                  <a16:creationId xmlns:a16="http://schemas.microsoft.com/office/drawing/2014/main" id="{C1A6CA15-602E-4E15-BB7A-3FAE399B7E4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a:extLst>
              <a:ext uri="{FF2B5EF4-FFF2-40B4-BE49-F238E27FC236}">
                <a16:creationId xmlns:a16="http://schemas.microsoft.com/office/drawing/2014/main" id="{B6CA2B5E-17BC-4A35-BD53-24822731AFB0}"/>
              </a:ext>
            </a:extLst>
          </p:cNvPr>
          <p:cNvSpPr>
            <a:spLocks noGrp="1"/>
          </p:cNvSpPr>
          <p:nvPr>
            <p:ph type="ctrTitle"/>
          </p:nvPr>
        </p:nvSpPr>
        <p:spPr>
          <a:xfrm>
            <a:off x="1350730" y="1371600"/>
            <a:ext cx="1521678" cy="526724"/>
          </a:xfrm>
        </p:spPr>
        <p:txBody>
          <a:bodyPr/>
          <a:lstStyle/>
          <a:p>
            <a:r>
              <a:rPr lang="vi-VN" sz="1800" u="sng" dirty="0"/>
              <a:t>Khó khăn</a:t>
            </a:r>
            <a:r>
              <a:rPr lang="en-US" sz="1800" u="sng" dirty="0"/>
              <a:t>:</a:t>
            </a:r>
          </a:p>
        </p:txBody>
      </p:sp>
      <p:sp>
        <p:nvSpPr>
          <p:cNvPr id="5" name="TextBox 4">
            <a:extLst>
              <a:ext uri="{FF2B5EF4-FFF2-40B4-BE49-F238E27FC236}">
                <a16:creationId xmlns:a16="http://schemas.microsoft.com/office/drawing/2014/main" id="{C4B82CC3-66B5-4D34-8AB0-47C58DDB83D1}"/>
              </a:ext>
            </a:extLst>
          </p:cNvPr>
          <p:cNvSpPr txBox="1"/>
          <p:nvPr/>
        </p:nvSpPr>
        <p:spPr>
          <a:xfrm>
            <a:off x="1012800" y="830086"/>
            <a:ext cx="6918626" cy="430887"/>
          </a:xfrm>
          <a:prstGeom prst="rect">
            <a:avLst/>
          </a:prstGeom>
          <a:noFill/>
        </p:spPr>
        <p:txBody>
          <a:bodyPr wrap="square">
            <a:spAutoFit/>
          </a:bodyPr>
          <a:lstStyle/>
          <a:p>
            <a:r>
              <a:rPr lang="vi-VN" sz="2200" b="1" dirty="0">
                <a:solidFill>
                  <a:srgbClr val="FF0000"/>
                </a:solidFill>
                <a:latin typeface="Work Sans" pitchFamily="2" charset="0"/>
              </a:rPr>
              <a:t>Tình hình Việt Nam sau Cách mạng tháng Tám</a:t>
            </a:r>
            <a:endParaRPr lang="en-US" sz="2200" b="1" dirty="0">
              <a:solidFill>
                <a:srgbClr val="FF0000"/>
              </a:solidFill>
              <a:latin typeface="Work Sans" pitchFamily="2" charset="0"/>
            </a:endParaRPr>
          </a:p>
        </p:txBody>
      </p:sp>
      <p:sp>
        <p:nvSpPr>
          <p:cNvPr id="6" name="Rectangle 4">
            <a:extLst>
              <a:ext uri="{FF2B5EF4-FFF2-40B4-BE49-F238E27FC236}">
                <a16:creationId xmlns:a16="http://schemas.microsoft.com/office/drawing/2014/main" id="{07101B25-ADAC-4EAA-A32A-B9C93651187B}"/>
              </a:ext>
            </a:extLst>
          </p:cNvPr>
          <p:cNvSpPr>
            <a:spLocks noChangeArrowheads="1"/>
          </p:cNvSpPr>
          <p:nvPr/>
        </p:nvSpPr>
        <p:spPr bwMode="auto">
          <a:xfrm>
            <a:off x="5374140" y="1511996"/>
            <a:ext cx="26857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fontAlgn="base">
              <a:spcBef>
                <a:spcPct val="0"/>
              </a:spcBef>
              <a:spcAft>
                <a:spcPct val="0"/>
              </a:spcAft>
            </a:pPr>
            <a:r>
              <a:rPr lang="vi-VN" sz="1800" b="1" dirty="0">
                <a:latin typeface="Work Sans" pitchFamily="2" charset="0"/>
              </a:rPr>
              <a:t>Về c</a:t>
            </a:r>
            <a:r>
              <a:rPr lang="en-US" sz="1800" b="1" dirty="0" err="1">
                <a:latin typeface="Work Sans" pitchFamily="2" charset="0"/>
              </a:rPr>
              <a:t>hính</a:t>
            </a:r>
            <a:r>
              <a:rPr lang="en-US" sz="1800" b="1" dirty="0">
                <a:latin typeface="Work Sans" pitchFamily="2" charset="0"/>
              </a:rPr>
              <a:t> </a:t>
            </a:r>
            <a:r>
              <a:rPr lang="en-US" sz="1800" b="1" dirty="0" err="1">
                <a:latin typeface="Work Sans" pitchFamily="2" charset="0"/>
              </a:rPr>
              <a:t>trị</a:t>
            </a:r>
            <a:endParaRPr lang="en-US" sz="1800" b="1" dirty="0">
              <a:latin typeface="Work Sans" pitchFamily="2" charset="0"/>
            </a:endParaRPr>
          </a:p>
        </p:txBody>
      </p:sp>
      <p:pic>
        <p:nvPicPr>
          <p:cNvPr id="25" name="Picture 4">
            <a:extLst>
              <a:ext uri="{FF2B5EF4-FFF2-40B4-BE49-F238E27FC236}">
                <a16:creationId xmlns:a16="http://schemas.microsoft.com/office/drawing/2014/main" id="{F9683322-3C74-4B89-9C4D-ABFDD99FD3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635" y="1634962"/>
            <a:ext cx="2643808" cy="289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17">
            <a:extLst>
              <a:ext uri="{FF2B5EF4-FFF2-40B4-BE49-F238E27FC236}">
                <a16:creationId xmlns:a16="http://schemas.microsoft.com/office/drawing/2014/main" id="{1DF96671-44DC-4E54-B0A7-46436811BA50}"/>
              </a:ext>
            </a:extLst>
          </p:cNvPr>
          <p:cNvGrpSpPr/>
          <p:nvPr/>
        </p:nvGrpSpPr>
        <p:grpSpPr>
          <a:xfrm rot="11404824">
            <a:off x="4671487" y="2076765"/>
            <a:ext cx="1723904" cy="342178"/>
            <a:chOff x="0" y="0"/>
            <a:chExt cx="3206648" cy="576044"/>
          </a:xfrm>
        </p:grpSpPr>
        <p:sp>
          <p:nvSpPr>
            <p:cNvPr id="27" name="Freeform 18">
              <a:extLst>
                <a:ext uri="{FF2B5EF4-FFF2-40B4-BE49-F238E27FC236}">
                  <a16:creationId xmlns:a16="http://schemas.microsoft.com/office/drawing/2014/main" id="{812EBAA3-27BF-4659-9668-8140E6305C3E}"/>
                </a:ext>
              </a:extLst>
            </p:cNvPr>
            <p:cNvSpPr/>
            <p:nvPr/>
          </p:nvSpPr>
          <p:spPr>
            <a:xfrm>
              <a:off x="-32211" y="-26290"/>
              <a:ext cx="3246589" cy="625806"/>
            </a:xfrm>
            <a:custGeom>
              <a:avLst/>
              <a:gdLst/>
              <a:ahLst/>
              <a:cxnLst/>
              <a:rect l="l" t="t" r="r" b="b"/>
              <a:pathLst>
                <a:path w="3246589" h="625806">
                  <a:moveTo>
                    <a:pt x="3221929" y="372290"/>
                  </a:moveTo>
                  <a:cubicBezTo>
                    <a:pt x="3219533" y="381385"/>
                    <a:pt x="3215395" y="389662"/>
                    <a:pt x="3209165" y="396247"/>
                  </a:cubicBezTo>
                  <a:cubicBezTo>
                    <a:pt x="3170451" y="437149"/>
                    <a:pt x="3105205" y="456956"/>
                    <a:pt x="3054413" y="477309"/>
                  </a:cubicBezTo>
                  <a:cubicBezTo>
                    <a:pt x="2955171" y="517079"/>
                    <a:pt x="2855391" y="555140"/>
                    <a:pt x="2757555" y="598364"/>
                  </a:cubicBezTo>
                  <a:cubicBezTo>
                    <a:pt x="2695441" y="625806"/>
                    <a:pt x="2666851" y="502884"/>
                    <a:pt x="2722333" y="478373"/>
                  </a:cubicBezTo>
                  <a:cubicBezTo>
                    <a:pt x="2795616" y="445997"/>
                    <a:pt x="2869941" y="416381"/>
                    <a:pt x="2944388" y="386938"/>
                  </a:cubicBezTo>
                  <a:cubicBezTo>
                    <a:pt x="2549712" y="370924"/>
                    <a:pt x="2155799" y="338448"/>
                    <a:pt x="1712940" y="329642"/>
                  </a:cubicBezTo>
                  <a:cubicBezTo>
                    <a:pt x="1387138" y="324123"/>
                    <a:pt x="1090535" y="324318"/>
                    <a:pt x="842846" y="319859"/>
                  </a:cubicBezTo>
                  <a:cubicBezTo>
                    <a:pt x="595353" y="315407"/>
                    <a:pt x="347463" y="314557"/>
                    <a:pt x="100842" y="338580"/>
                  </a:cubicBezTo>
                  <a:cubicBezTo>
                    <a:pt x="28260" y="345652"/>
                    <a:pt x="0" y="250505"/>
                    <a:pt x="82406" y="242478"/>
                  </a:cubicBezTo>
                  <a:cubicBezTo>
                    <a:pt x="329029" y="218455"/>
                    <a:pt x="576918" y="219303"/>
                    <a:pt x="824409" y="223757"/>
                  </a:cubicBezTo>
                  <a:cubicBezTo>
                    <a:pt x="1072100" y="228212"/>
                    <a:pt x="1362884" y="228017"/>
                    <a:pt x="1688684" y="233540"/>
                  </a:cubicBezTo>
                  <a:cubicBezTo>
                    <a:pt x="2156977" y="242783"/>
                    <a:pt x="2570394" y="278144"/>
                    <a:pt x="2984754" y="293126"/>
                  </a:cubicBezTo>
                  <a:cubicBezTo>
                    <a:pt x="2971369" y="286471"/>
                    <a:pt x="2958359" y="279915"/>
                    <a:pt x="2946188" y="273294"/>
                  </a:cubicBezTo>
                  <a:cubicBezTo>
                    <a:pt x="2865255" y="229260"/>
                    <a:pt x="2782417" y="187395"/>
                    <a:pt x="2705252" y="136880"/>
                  </a:cubicBezTo>
                  <a:cubicBezTo>
                    <a:pt x="2648015" y="99413"/>
                    <a:pt x="2724465" y="0"/>
                    <a:pt x="2774637" y="32843"/>
                  </a:cubicBezTo>
                  <a:cubicBezTo>
                    <a:pt x="2856276" y="86284"/>
                    <a:pt x="2944140" y="130245"/>
                    <a:pt x="3029696" y="176945"/>
                  </a:cubicBezTo>
                  <a:cubicBezTo>
                    <a:pt x="3093793" y="211931"/>
                    <a:pt x="3177109" y="246121"/>
                    <a:pt x="3227515" y="300887"/>
                  </a:cubicBezTo>
                  <a:cubicBezTo>
                    <a:pt x="3246589" y="321611"/>
                    <a:pt x="3239477" y="350498"/>
                    <a:pt x="3221929" y="372290"/>
                  </a:cubicBezTo>
                  <a:close/>
                </a:path>
              </a:pathLst>
            </a:custGeom>
            <a:solidFill>
              <a:srgbClr val="000000"/>
            </a:solidFill>
          </p:spPr>
        </p:sp>
      </p:grpSp>
      <p:sp>
        <p:nvSpPr>
          <p:cNvPr id="28" name="Text Box 11">
            <a:extLst>
              <a:ext uri="{FF2B5EF4-FFF2-40B4-BE49-F238E27FC236}">
                <a16:creationId xmlns:a16="http://schemas.microsoft.com/office/drawing/2014/main" id="{1789BCB3-7CC1-457D-B02D-F7C54FC2FE4F}"/>
              </a:ext>
            </a:extLst>
          </p:cNvPr>
          <p:cNvSpPr txBox="1">
            <a:spLocks noChangeArrowheads="1"/>
          </p:cNvSpPr>
          <p:nvPr/>
        </p:nvSpPr>
        <p:spPr bwMode="auto">
          <a:xfrm>
            <a:off x="5984735" y="2002916"/>
            <a:ext cx="1867177"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en-US" b="1" dirty="0">
                <a:latin typeface="Work Sans" pitchFamily="2" charset="0"/>
              </a:rPr>
              <a:t>20 </a:t>
            </a:r>
            <a:r>
              <a:rPr lang="en-US" b="1" dirty="0" err="1">
                <a:latin typeface="Work Sans" pitchFamily="2" charset="0"/>
              </a:rPr>
              <a:t>vạn</a:t>
            </a:r>
            <a:r>
              <a:rPr lang="en-US" b="1" dirty="0">
                <a:latin typeface="Work Sans" pitchFamily="2" charset="0"/>
              </a:rPr>
              <a:t> </a:t>
            </a:r>
            <a:r>
              <a:rPr lang="en-US" b="1" dirty="0" err="1">
                <a:latin typeface="Work Sans" pitchFamily="2" charset="0"/>
              </a:rPr>
              <a:t>quân</a:t>
            </a:r>
            <a:r>
              <a:rPr lang="en-US" b="1" dirty="0">
                <a:latin typeface="Work Sans" pitchFamily="2" charset="0"/>
              </a:rPr>
              <a:t> </a:t>
            </a:r>
            <a:r>
              <a:rPr lang="en-US" b="1" dirty="0" err="1">
                <a:latin typeface="Work Sans" pitchFamily="2" charset="0"/>
              </a:rPr>
              <a:t>Tưởng</a:t>
            </a:r>
            <a:endParaRPr lang="en-US" b="1" dirty="0">
              <a:latin typeface="Work Sans" pitchFamily="2" charset="0"/>
            </a:endParaRPr>
          </a:p>
          <a:p>
            <a:pPr eaLnBrk="0" fontAlgn="base" hangingPunct="0">
              <a:spcBef>
                <a:spcPct val="50000"/>
              </a:spcBef>
              <a:spcAft>
                <a:spcPct val="0"/>
              </a:spcAft>
            </a:pPr>
            <a:endParaRPr lang="en-US" b="1" dirty="0">
              <a:latin typeface="Work Sans" pitchFamily="2" charset="0"/>
            </a:endParaRPr>
          </a:p>
        </p:txBody>
      </p:sp>
      <p:sp>
        <p:nvSpPr>
          <p:cNvPr id="29" name="Text Box 12">
            <a:extLst>
              <a:ext uri="{FF2B5EF4-FFF2-40B4-BE49-F238E27FC236}">
                <a16:creationId xmlns:a16="http://schemas.microsoft.com/office/drawing/2014/main" id="{103A9DC2-0917-4B5B-B2F9-D02AC55B5C22}"/>
              </a:ext>
            </a:extLst>
          </p:cNvPr>
          <p:cNvSpPr txBox="1">
            <a:spLocks noChangeArrowheads="1"/>
          </p:cNvSpPr>
          <p:nvPr/>
        </p:nvSpPr>
        <p:spPr bwMode="auto">
          <a:xfrm>
            <a:off x="5987175" y="2478684"/>
            <a:ext cx="20237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50000"/>
              </a:spcBef>
              <a:spcAft>
                <a:spcPct val="0"/>
              </a:spcAft>
            </a:pPr>
            <a:r>
              <a:rPr lang="en-US" b="1" dirty="0" err="1">
                <a:latin typeface="Work Sans" pitchFamily="2" charset="0"/>
              </a:rPr>
              <a:t>Việt</a:t>
            </a:r>
            <a:r>
              <a:rPr lang="en-US" b="1" dirty="0">
                <a:latin typeface="Work Sans" pitchFamily="2" charset="0"/>
              </a:rPr>
              <a:t> </a:t>
            </a:r>
            <a:r>
              <a:rPr lang="en-US" b="1" dirty="0" err="1">
                <a:latin typeface="Work Sans" pitchFamily="2" charset="0"/>
              </a:rPr>
              <a:t>Quốc</a:t>
            </a:r>
            <a:r>
              <a:rPr lang="en-US" b="1" dirty="0">
                <a:latin typeface="Work Sans" pitchFamily="2" charset="0"/>
              </a:rPr>
              <a:t>, </a:t>
            </a:r>
            <a:r>
              <a:rPr lang="en-US" b="1" dirty="0" err="1">
                <a:latin typeface="Work Sans" pitchFamily="2" charset="0"/>
              </a:rPr>
              <a:t>Việt</a:t>
            </a:r>
            <a:r>
              <a:rPr lang="en-US" b="1" dirty="0">
                <a:latin typeface="Work Sans" pitchFamily="2" charset="0"/>
              </a:rPr>
              <a:t> </a:t>
            </a:r>
            <a:r>
              <a:rPr lang="en-US" b="1" dirty="0" err="1">
                <a:latin typeface="Work Sans" pitchFamily="2" charset="0"/>
              </a:rPr>
              <a:t>Cách</a:t>
            </a:r>
            <a:endParaRPr lang="en-US" b="1" dirty="0">
              <a:latin typeface="Work Sans" pitchFamily="2" charset="0"/>
            </a:endParaRPr>
          </a:p>
        </p:txBody>
      </p:sp>
      <p:sp>
        <p:nvSpPr>
          <p:cNvPr id="30" name="Text Box 14">
            <a:extLst>
              <a:ext uri="{FF2B5EF4-FFF2-40B4-BE49-F238E27FC236}">
                <a16:creationId xmlns:a16="http://schemas.microsoft.com/office/drawing/2014/main" id="{28A6E927-964A-489B-A820-EC5D6D5DEDF8}"/>
              </a:ext>
            </a:extLst>
          </p:cNvPr>
          <p:cNvSpPr txBox="1">
            <a:spLocks noChangeArrowheads="1"/>
          </p:cNvSpPr>
          <p:nvPr/>
        </p:nvSpPr>
        <p:spPr bwMode="auto">
          <a:xfrm>
            <a:off x="5984735" y="4021591"/>
            <a:ext cx="23456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fontAlgn="base" hangingPunct="0">
              <a:spcBef>
                <a:spcPct val="50000"/>
              </a:spcBef>
              <a:spcAft>
                <a:spcPct val="0"/>
              </a:spcAft>
            </a:pPr>
            <a:r>
              <a:rPr lang="en-US" b="1" dirty="0">
                <a:latin typeface="Work Sans" pitchFamily="2" charset="0"/>
              </a:rPr>
              <a:t>1 </a:t>
            </a:r>
            <a:r>
              <a:rPr lang="en-US" b="1" dirty="0" err="1">
                <a:latin typeface="Work Sans" pitchFamily="2" charset="0"/>
              </a:rPr>
              <a:t>vạn</a:t>
            </a:r>
            <a:r>
              <a:rPr lang="en-US" b="1" dirty="0">
                <a:latin typeface="Work Sans" pitchFamily="2" charset="0"/>
              </a:rPr>
              <a:t> </a:t>
            </a:r>
            <a:r>
              <a:rPr lang="en-US" b="1" dirty="0" err="1">
                <a:latin typeface="Work Sans" pitchFamily="2" charset="0"/>
              </a:rPr>
              <a:t>quân</a:t>
            </a:r>
            <a:r>
              <a:rPr lang="en-US" b="1" dirty="0">
                <a:latin typeface="Work Sans" pitchFamily="2" charset="0"/>
              </a:rPr>
              <a:t> </a:t>
            </a:r>
            <a:r>
              <a:rPr lang="en-US" b="1" dirty="0" err="1">
                <a:latin typeface="Work Sans" pitchFamily="2" charset="0"/>
              </a:rPr>
              <a:t>Anh</a:t>
            </a:r>
            <a:r>
              <a:rPr lang="en-US" b="1" dirty="0">
                <a:latin typeface="Work Sans" pitchFamily="2" charset="0"/>
              </a:rPr>
              <a:t> </a:t>
            </a:r>
            <a:r>
              <a:rPr lang="en-US" b="1" dirty="0" err="1">
                <a:latin typeface="Work Sans" pitchFamily="2" charset="0"/>
              </a:rPr>
              <a:t>và</a:t>
            </a:r>
            <a:r>
              <a:rPr lang="en-US" b="1" dirty="0">
                <a:latin typeface="Work Sans" pitchFamily="2" charset="0"/>
              </a:rPr>
              <a:t> </a:t>
            </a:r>
            <a:r>
              <a:rPr lang="en-US" b="1" dirty="0" err="1">
                <a:latin typeface="Work Sans" pitchFamily="2" charset="0"/>
              </a:rPr>
              <a:t>Pháp</a:t>
            </a:r>
            <a:endParaRPr lang="en-US" b="1" dirty="0">
              <a:latin typeface="Work Sans" pitchFamily="2" charset="0"/>
            </a:endParaRPr>
          </a:p>
        </p:txBody>
      </p:sp>
      <p:sp>
        <p:nvSpPr>
          <p:cNvPr id="31" name="Text Box 16">
            <a:extLst>
              <a:ext uri="{FF2B5EF4-FFF2-40B4-BE49-F238E27FC236}">
                <a16:creationId xmlns:a16="http://schemas.microsoft.com/office/drawing/2014/main" id="{8A0DA19C-AD19-457D-9D45-2077F47AD7F6}"/>
              </a:ext>
            </a:extLst>
          </p:cNvPr>
          <p:cNvSpPr txBox="1">
            <a:spLocks noChangeArrowheads="1"/>
          </p:cNvSpPr>
          <p:nvPr/>
        </p:nvSpPr>
        <p:spPr bwMode="auto">
          <a:xfrm>
            <a:off x="1459830" y="3080458"/>
            <a:ext cx="184370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fontAlgn="base" hangingPunct="0">
              <a:spcBef>
                <a:spcPct val="50000"/>
              </a:spcBef>
              <a:spcAft>
                <a:spcPct val="0"/>
              </a:spcAft>
            </a:pPr>
            <a:r>
              <a:rPr lang="en-US" b="1" dirty="0">
                <a:latin typeface="Work Sans" pitchFamily="2" charset="0"/>
              </a:rPr>
              <a:t>6 </a:t>
            </a:r>
            <a:r>
              <a:rPr lang="en-US" b="1" dirty="0" err="1">
                <a:latin typeface="Work Sans" pitchFamily="2" charset="0"/>
              </a:rPr>
              <a:t>vạn</a:t>
            </a:r>
            <a:r>
              <a:rPr lang="en-US" b="1" dirty="0">
                <a:latin typeface="Work Sans" pitchFamily="2" charset="0"/>
              </a:rPr>
              <a:t> </a:t>
            </a:r>
            <a:r>
              <a:rPr lang="en-US" b="1" dirty="0" err="1">
                <a:latin typeface="Work Sans" pitchFamily="2" charset="0"/>
              </a:rPr>
              <a:t>quân</a:t>
            </a:r>
            <a:r>
              <a:rPr lang="en-US" b="1" dirty="0">
                <a:latin typeface="Work Sans" pitchFamily="2" charset="0"/>
              </a:rPr>
              <a:t> </a:t>
            </a:r>
            <a:r>
              <a:rPr lang="en-US" b="1" dirty="0" err="1">
                <a:latin typeface="Work Sans" pitchFamily="2" charset="0"/>
              </a:rPr>
              <a:t>Nhật</a:t>
            </a:r>
            <a:r>
              <a:rPr lang="en-US" b="1" dirty="0">
                <a:latin typeface="Work Sans" pitchFamily="2" charset="0"/>
              </a:rPr>
              <a:t> </a:t>
            </a:r>
            <a:r>
              <a:rPr lang="en-US" b="1" dirty="0" err="1">
                <a:latin typeface="Work Sans" pitchFamily="2" charset="0"/>
              </a:rPr>
              <a:t>trên</a:t>
            </a:r>
            <a:r>
              <a:rPr lang="en-US" b="1" dirty="0">
                <a:latin typeface="Work Sans" pitchFamily="2" charset="0"/>
              </a:rPr>
              <a:t> </a:t>
            </a:r>
            <a:r>
              <a:rPr lang="en-US" b="1" dirty="0" err="1">
                <a:latin typeface="Work Sans" pitchFamily="2" charset="0"/>
              </a:rPr>
              <a:t>toàn</a:t>
            </a:r>
            <a:r>
              <a:rPr lang="en-US" b="1" dirty="0">
                <a:latin typeface="Work Sans" pitchFamily="2" charset="0"/>
              </a:rPr>
              <a:t> </a:t>
            </a:r>
            <a:r>
              <a:rPr lang="en-US" b="1" dirty="0" err="1">
                <a:latin typeface="Work Sans" pitchFamily="2" charset="0"/>
              </a:rPr>
              <a:t>bộ</a:t>
            </a:r>
            <a:r>
              <a:rPr lang="en-US" b="1" dirty="0">
                <a:latin typeface="Work Sans" pitchFamily="2" charset="0"/>
              </a:rPr>
              <a:t> </a:t>
            </a:r>
            <a:r>
              <a:rPr lang="en-US" b="1" dirty="0" err="1">
                <a:latin typeface="Work Sans" pitchFamily="2" charset="0"/>
              </a:rPr>
              <a:t>lãnh</a:t>
            </a:r>
            <a:r>
              <a:rPr lang="en-US" b="1" dirty="0">
                <a:latin typeface="Work Sans" pitchFamily="2" charset="0"/>
              </a:rPr>
              <a:t> </a:t>
            </a:r>
            <a:r>
              <a:rPr lang="en-US" b="1" dirty="0" err="1">
                <a:latin typeface="Work Sans" pitchFamily="2" charset="0"/>
              </a:rPr>
              <a:t>thổ</a:t>
            </a:r>
            <a:r>
              <a:rPr lang="en-US" b="1" dirty="0">
                <a:latin typeface="Work Sans" pitchFamily="2" charset="0"/>
              </a:rPr>
              <a:t> </a:t>
            </a:r>
            <a:r>
              <a:rPr lang="en-US" b="1" dirty="0" err="1">
                <a:latin typeface="Work Sans" pitchFamily="2" charset="0"/>
              </a:rPr>
              <a:t>Việt</a:t>
            </a:r>
            <a:r>
              <a:rPr lang="en-US" b="1" dirty="0">
                <a:latin typeface="Work Sans" pitchFamily="2" charset="0"/>
              </a:rPr>
              <a:t> Nam</a:t>
            </a:r>
          </a:p>
        </p:txBody>
      </p:sp>
      <p:grpSp>
        <p:nvGrpSpPr>
          <p:cNvPr id="32" name="Group 17">
            <a:extLst>
              <a:ext uri="{FF2B5EF4-FFF2-40B4-BE49-F238E27FC236}">
                <a16:creationId xmlns:a16="http://schemas.microsoft.com/office/drawing/2014/main" id="{38D18E55-90CB-479A-AC01-5268DDCE7F13}"/>
              </a:ext>
            </a:extLst>
          </p:cNvPr>
          <p:cNvGrpSpPr/>
          <p:nvPr/>
        </p:nvGrpSpPr>
        <p:grpSpPr>
          <a:xfrm rot="11404824">
            <a:off x="4702339" y="4135991"/>
            <a:ext cx="1723904" cy="342178"/>
            <a:chOff x="0" y="0"/>
            <a:chExt cx="3206648" cy="576044"/>
          </a:xfrm>
        </p:grpSpPr>
        <p:sp>
          <p:nvSpPr>
            <p:cNvPr id="33" name="Freeform 18">
              <a:extLst>
                <a:ext uri="{FF2B5EF4-FFF2-40B4-BE49-F238E27FC236}">
                  <a16:creationId xmlns:a16="http://schemas.microsoft.com/office/drawing/2014/main" id="{1FE4C5F9-13D8-4FBC-BF43-BA4F84A8ABFB}"/>
                </a:ext>
              </a:extLst>
            </p:cNvPr>
            <p:cNvSpPr/>
            <p:nvPr/>
          </p:nvSpPr>
          <p:spPr>
            <a:xfrm>
              <a:off x="-32211" y="-26290"/>
              <a:ext cx="3246589" cy="625806"/>
            </a:xfrm>
            <a:custGeom>
              <a:avLst/>
              <a:gdLst/>
              <a:ahLst/>
              <a:cxnLst/>
              <a:rect l="l" t="t" r="r" b="b"/>
              <a:pathLst>
                <a:path w="3246589" h="625806">
                  <a:moveTo>
                    <a:pt x="3221929" y="372290"/>
                  </a:moveTo>
                  <a:cubicBezTo>
                    <a:pt x="3219533" y="381385"/>
                    <a:pt x="3215395" y="389662"/>
                    <a:pt x="3209165" y="396247"/>
                  </a:cubicBezTo>
                  <a:cubicBezTo>
                    <a:pt x="3170451" y="437149"/>
                    <a:pt x="3105205" y="456956"/>
                    <a:pt x="3054413" y="477309"/>
                  </a:cubicBezTo>
                  <a:cubicBezTo>
                    <a:pt x="2955171" y="517079"/>
                    <a:pt x="2855391" y="555140"/>
                    <a:pt x="2757555" y="598364"/>
                  </a:cubicBezTo>
                  <a:cubicBezTo>
                    <a:pt x="2695441" y="625806"/>
                    <a:pt x="2666851" y="502884"/>
                    <a:pt x="2722333" y="478373"/>
                  </a:cubicBezTo>
                  <a:cubicBezTo>
                    <a:pt x="2795616" y="445997"/>
                    <a:pt x="2869941" y="416381"/>
                    <a:pt x="2944388" y="386938"/>
                  </a:cubicBezTo>
                  <a:cubicBezTo>
                    <a:pt x="2549712" y="370924"/>
                    <a:pt x="2155799" y="338448"/>
                    <a:pt x="1712940" y="329642"/>
                  </a:cubicBezTo>
                  <a:cubicBezTo>
                    <a:pt x="1387138" y="324123"/>
                    <a:pt x="1090535" y="324318"/>
                    <a:pt x="842846" y="319859"/>
                  </a:cubicBezTo>
                  <a:cubicBezTo>
                    <a:pt x="595353" y="315407"/>
                    <a:pt x="347463" y="314557"/>
                    <a:pt x="100842" y="338580"/>
                  </a:cubicBezTo>
                  <a:cubicBezTo>
                    <a:pt x="28260" y="345652"/>
                    <a:pt x="0" y="250505"/>
                    <a:pt x="82406" y="242478"/>
                  </a:cubicBezTo>
                  <a:cubicBezTo>
                    <a:pt x="329029" y="218455"/>
                    <a:pt x="576918" y="219303"/>
                    <a:pt x="824409" y="223757"/>
                  </a:cubicBezTo>
                  <a:cubicBezTo>
                    <a:pt x="1072100" y="228212"/>
                    <a:pt x="1362884" y="228017"/>
                    <a:pt x="1688684" y="233540"/>
                  </a:cubicBezTo>
                  <a:cubicBezTo>
                    <a:pt x="2156977" y="242783"/>
                    <a:pt x="2570394" y="278144"/>
                    <a:pt x="2984754" y="293126"/>
                  </a:cubicBezTo>
                  <a:cubicBezTo>
                    <a:pt x="2971369" y="286471"/>
                    <a:pt x="2958359" y="279915"/>
                    <a:pt x="2946188" y="273294"/>
                  </a:cubicBezTo>
                  <a:cubicBezTo>
                    <a:pt x="2865255" y="229260"/>
                    <a:pt x="2782417" y="187395"/>
                    <a:pt x="2705252" y="136880"/>
                  </a:cubicBezTo>
                  <a:cubicBezTo>
                    <a:pt x="2648015" y="99413"/>
                    <a:pt x="2724465" y="0"/>
                    <a:pt x="2774637" y="32843"/>
                  </a:cubicBezTo>
                  <a:cubicBezTo>
                    <a:pt x="2856276" y="86284"/>
                    <a:pt x="2944140" y="130245"/>
                    <a:pt x="3029696" y="176945"/>
                  </a:cubicBezTo>
                  <a:cubicBezTo>
                    <a:pt x="3093793" y="211931"/>
                    <a:pt x="3177109" y="246121"/>
                    <a:pt x="3227515" y="300887"/>
                  </a:cubicBezTo>
                  <a:cubicBezTo>
                    <a:pt x="3246589" y="321611"/>
                    <a:pt x="3239477" y="350498"/>
                    <a:pt x="3221929" y="372290"/>
                  </a:cubicBezTo>
                  <a:close/>
                </a:path>
              </a:pathLst>
            </a:custGeom>
            <a:solidFill>
              <a:srgbClr val="000000"/>
            </a:solidFill>
          </p:spPr>
        </p:sp>
      </p:grpSp>
      <p:grpSp>
        <p:nvGrpSpPr>
          <p:cNvPr id="34" name="Group 17">
            <a:extLst>
              <a:ext uri="{FF2B5EF4-FFF2-40B4-BE49-F238E27FC236}">
                <a16:creationId xmlns:a16="http://schemas.microsoft.com/office/drawing/2014/main" id="{0939829B-DA4D-4456-A78F-E11B819D03DF}"/>
              </a:ext>
            </a:extLst>
          </p:cNvPr>
          <p:cNvGrpSpPr/>
          <p:nvPr/>
        </p:nvGrpSpPr>
        <p:grpSpPr>
          <a:xfrm rot="-5504790">
            <a:off x="2024851" y="2919180"/>
            <a:ext cx="2758407" cy="458492"/>
            <a:chOff x="0" y="0"/>
            <a:chExt cx="3206648" cy="576044"/>
          </a:xfrm>
        </p:grpSpPr>
        <p:sp>
          <p:nvSpPr>
            <p:cNvPr id="35" name="Freeform 18">
              <a:extLst>
                <a:ext uri="{FF2B5EF4-FFF2-40B4-BE49-F238E27FC236}">
                  <a16:creationId xmlns:a16="http://schemas.microsoft.com/office/drawing/2014/main" id="{B77AB6ED-61B1-4171-89AF-B8493F9E0F4B}"/>
                </a:ext>
              </a:extLst>
            </p:cNvPr>
            <p:cNvSpPr/>
            <p:nvPr/>
          </p:nvSpPr>
          <p:spPr>
            <a:xfrm>
              <a:off x="-32211" y="-26290"/>
              <a:ext cx="3246589" cy="625806"/>
            </a:xfrm>
            <a:custGeom>
              <a:avLst/>
              <a:gdLst/>
              <a:ahLst/>
              <a:cxnLst/>
              <a:rect l="l" t="t" r="r" b="b"/>
              <a:pathLst>
                <a:path w="3246589" h="625806">
                  <a:moveTo>
                    <a:pt x="3221929" y="372290"/>
                  </a:moveTo>
                  <a:cubicBezTo>
                    <a:pt x="3219533" y="381385"/>
                    <a:pt x="3215395" y="389662"/>
                    <a:pt x="3209165" y="396247"/>
                  </a:cubicBezTo>
                  <a:cubicBezTo>
                    <a:pt x="3170451" y="437149"/>
                    <a:pt x="3105205" y="456956"/>
                    <a:pt x="3054413" y="477309"/>
                  </a:cubicBezTo>
                  <a:cubicBezTo>
                    <a:pt x="2955171" y="517079"/>
                    <a:pt x="2855391" y="555140"/>
                    <a:pt x="2757555" y="598364"/>
                  </a:cubicBezTo>
                  <a:cubicBezTo>
                    <a:pt x="2695441" y="625806"/>
                    <a:pt x="2666851" y="502884"/>
                    <a:pt x="2722333" y="478373"/>
                  </a:cubicBezTo>
                  <a:cubicBezTo>
                    <a:pt x="2795616" y="445997"/>
                    <a:pt x="2869941" y="416381"/>
                    <a:pt x="2944388" y="386938"/>
                  </a:cubicBezTo>
                  <a:cubicBezTo>
                    <a:pt x="2549712" y="370924"/>
                    <a:pt x="2155799" y="338448"/>
                    <a:pt x="1712940" y="329642"/>
                  </a:cubicBezTo>
                  <a:cubicBezTo>
                    <a:pt x="1387138" y="324123"/>
                    <a:pt x="1090535" y="324318"/>
                    <a:pt x="842846" y="319859"/>
                  </a:cubicBezTo>
                  <a:cubicBezTo>
                    <a:pt x="595353" y="315407"/>
                    <a:pt x="347463" y="314557"/>
                    <a:pt x="100842" y="338580"/>
                  </a:cubicBezTo>
                  <a:cubicBezTo>
                    <a:pt x="28260" y="345652"/>
                    <a:pt x="0" y="250505"/>
                    <a:pt x="82406" y="242478"/>
                  </a:cubicBezTo>
                  <a:cubicBezTo>
                    <a:pt x="329029" y="218455"/>
                    <a:pt x="576918" y="219303"/>
                    <a:pt x="824409" y="223757"/>
                  </a:cubicBezTo>
                  <a:cubicBezTo>
                    <a:pt x="1072100" y="228212"/>
                    <a:pt x="1362884" y="228017"/>
                    <a:pt x="1688684" y="233540"/>
                  </a:cubicBezTo>
                  <a:cubicBezTo>
                    <a:pt x="2156977" y="242783"/>
                    <a:pt x="2570394" y="278144"/>
                    <a:pt x="2984754" y="293126"/>
                  </a:cubicBezTo>
                  <a:cubicBezTo>
                    <a:pt x="2971369" y="286471"/>
                    <a:pt x="2958359" y="279915"/>
                    <a:pt x="2946188" y="273294"/>
                  </a:cubicBezTo>
                  <a:cubicBezTo>
                    <a:pt x="2865255" y="229260"/>
                    <a:pt x="2782417" y="187395"/>
                    <a:pt x="2705252" y="136880"/>
                  </a:cubicBezTo>
                  <a:cubicBezTo>
                    <a:pt x="2648015" y="99413"/>
                    <a:pt x="2724465" y="0"/>
                    <a:pt x="2774637" y="32843"/>
                  </a:cubicBezTo>
                  <a:cubicBezTo>
                    <a:pt x="2856276" y="86284"/>
                    <a:pt x="2944140" y="130245"/>
                    <a:pt x="3029696" y="176945"/>
                  </a:cubicBezTo>
                  <a:cubicBezTo>
                    <a:pt x="3093793" y="211931"/>
                    <a:pt x="3177109" y="246121"/>
                    <a:pt x="3227515" y="300887"/>
                  </a:cubicBezTo>
                  <a:cubicBezTo>
                    <a:pt x="3246589" y="321611"/>
                    <a:pt x="3239477" y="350498"/>
                    <a:pt x="3221929" y="372290"/>
                  </a:cubicBezTo>
                  <a:close/>
                </a:path>
              </a:pathLst>
            </a:custGeom>
            <a:solidFill>
              <a:srgbClr val="000000"/>
            </a:solidFill>
          </p:spPr>
        </p:sp>
      </p:grpSp>
    </p:spTree>
    <p:extLst>
      <p:ext uri="{BB962C8B-B14F-4D97-AF65-F5344CB8AC3E}">
        <p14:creationId xmlns:p14="http://schemas.microsoft.com/office/powerpoint/2010/main" val="41060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to="" calcmode="lin" valueType="num">
                                      <p:cBhvr>
                                        <p:cTn id="7" dur="1" fill="hold"/>
                                        <p:tgtEl>
                                          <p:spTgt spid="6"/>
                                        </p:tgtEl>
                                        <p:attrNameLst>
                                          <p:attrName/>
                                        </p:attrNameLst>
                                      </p:cBhvr>
                                    </p:anim>
                                  </p:childTnLst>
                                </p:cTn>
                              </p:par>
                              <p:par>
                                <p:cTn id="8" presetID="14" presetClass="entr" presetSubtype="1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randombar(horizontal)">
                                      <p:cBhvr>
                                        <p:cTn id="10" dur="500"/>
                                        <p:tgtEl>
                                          <p:spTgt spid="2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randombar(horizontal)">
                                      <p:cBhvr>
                                        <p:cTn id="13" dur="500"/>
                                        <p:tgtEl>
                                          <p:spTgt spid="2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horizontal)">
                                      <p:cBhvr>
                                        <p:cTn id="16" dur="500"/>
                                        <p:tgtEl>
                                          <p:spTgt spid="30"/>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randombar(horizontal)">
                                      <p:cBhvr>
                                        <p:cTn id="1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8" grpId="0"/>
      <p:bldP spid="29" grpId="0"/>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a:extLst>
              <a:ext uri="{FF2B5EF4-FFF2-40B4-BE49-F238E27FC236}">
                <a16:creationId xmlns:a16="http://schemas.microsoft.com/office/drawing/2014/main" id="{EAF24799-1AAE-4C4C-AA29-9C07C99F6C0B}"/>
              </a:ext>
            </a:extLst>
          </p:cNvPr>
          <p:cNvGrpSpPr/>
          <p:nvPr/>
        </p:nvGrpSpPr>
        <p:grpSpPr>
          <a:xfrm>
            <a:off x="1345361" y="1932414"/>
            <a:ext cx="1633744" cy="546673"/>
            <a:chOff x="0" y="0"/>
            <a:chExt cx="3952468" cy="386602"/>
          </a:xfrm>
        </p:grpSpPr>
        <p:sp>
          <p:nvSpPr>
            <p:cNvPr id="24" name="Freeform 3">
              <a:extLst>
                <a:ext uri="{FF2B5EF4-FFF2-40B4-BE49-F238E27FC236}">
                  <a16:creationId xmlns:a16="http://schemas.microsoft.com/office/drawing/2014/main" id="{C1A6CA15-602E-4E15-BB7A-3FAE399B7E4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a:extLst>
              <a:ext uri="{FF2B5EF4-FFF2-40B4-BE49-F238E27FC236}">
                <a16:creationId xmlns:a16="http://schemas.microsoft.com/office/drawing/2014/main" id="{B6CA2B5E-17BC-4A35-BD53-24822731AFB0}"/>
              </a:ext>
            </a:extLst>
          </p:cNvPr>
          <p:cNvSpPr>
            <a:spLocks noGrp="1"/>
          </p:cNvSpPr>
          <p:nvPr>
            <p:ph type="ctrTitle"/>
          </p:nvPr>
        </p:nvSpPr>
        <p:spPr>
          <a:xfrm>
            <a:off x="1350730" y="1371600"/>
            <a:ext cx="1521678" cy="526724"/>
          </a:xfrm>
        </p:spPr>
        <p:txBody>
          <a:bodyPr/>
          <a:lstStyle/>
          <a:p>
            <a:r>
              <a:rPr lang="vi-VN" sz="1800" u="sng" dirty="0"/>
              <a:t>Khó khăn</a:t>
            </a:r>
            <a:r>
              <a:rPr lang="en-US" sz="1800" u="sng" dirty="0"/>
              <a:t>:</a:t>
            </a:r>
          </a:p>
        </p:txBody>
      </p:sp>
      <p:sp>
        <p:nvSpPr>
          <p:cNvPr id="5" name="TextBox 4">
            <a:extLst>
              <a:ext uri="{FF2B5EF4-FFF2-40B4-BE49-F238E27FC236}">
                <a16:creationId xmlns:a16="http://schemas.microsoft.com/office/drawing/2014/main" id="{C4B82CC3-66B5-4D34-8AB0-47C58DDB83D1}"/>
              </a:ext>
            </a:extLst>
          </p:cNvPr>
          <p:cNvSpPr txBox="1"/>
          <p:nvPr/>
        </p:nvSpPr>
        <p:spPr>
          <a:xfrm>
            <a:off x="1012800" y="830086"/>
            <a:ext cx="6918626" cy="430887"/>
          </a:xfrm>
          <a:prstGeom prst="rect">
            <a:avLst/>
          </a:prstGeom>
          <a:noFill/>
        </p:spPr>
        <p:txBody>
          <a:bodyPr wrap="square">
            <a:spAutoFit/>
          </a:bodyPr>
          <a:lstStyle/>
          <a:p>
            <a:r>
              <a:rPr lang="vi-VN" sz="2200" b="1" dirty="0">
                <a:solidFill>
                  <a:srgbClr val="FF0000"/>
                </a:solidFill>
                <a:latin typeface="Work Sans" pitchFamily="2" charset="0"/>
              </a:rPr>
              <a:t>Tình hình Việt Nam sau Cách mạng tháng Tám</a:t>
            </a:r>
            <a:endParaRPr lang="en-US" sz="2200" b="1" dirty="0">
              <a:solidFill>
                <a:srgbClr val="FF0000"/>
              </a:solidFill>
              <a:latin typeface="Work Sans" pitchFamily="2" charset="0"/>
            </a:endParaRPr>
          </a:p>
        </p:txBody>
      </p:sp>
      <p:sp>
        <p:nvSpPr>
          <p:cNvPr id="25" name="Google Shape;177;p23">
            <a:extLst>
              <a:ext uri="{FF2B5EF4-FFF2-40B4-BE49-F238E27FC236}">
                <a16:creationId xmlns:a16="http://schemas.microsoft.com/office/drawing/2014/main" id="{6D361006-3676-4EC0-A0A1-E175B0601452}"/>
              </a:ext>
            </a:extLst>
          </p:cNvPr>
          <p:cNvSpPr txBox="1">
            <a:spLocks/>
          </p:cNvSpPr>
          <p:nvPr/>
        </p:nvSpPr>
        <p:spPr>
          <a:xfrm>
            <a:off x="1012800" y="2008951"/>
            <a:ext cx="2152346" cy="39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fontAlgn="base">
              <a:spcBef>
                <a:spcPct val="0"/>
              </a:spcBef>
              <a:spcAft>
                <a:spcPct val="0"/>
              </a:spcAft>
            </a:pPr>
            <a:r>
              <a:rPr lang="en-US" sz="1800" dirty="0" err="1"/>
              <a:t>Về</a:t>
            </a:r>
            <a:r>
              <a:rPr lang="en-US" sz="1800" dirty="0"/>
              <a:t> </a:t>
            </a:r>
            <a:r>
              <a:rPr lang="en-US" sz="1800" dirty="0" err="1"/>
              <a:t>kinh</a:t>
            </a:r>
            <a:r>
              <a:rPr lang="en-US" sz="1800" dirty="0"/>
              <a:t> </a:t>
            </a:r>
            <a:r>
              <a:rPr lang="en-US" sz="1800" dirty="0" err="1"/>
              <a:t>tế</a:t>
            </a:r>
            <a:endParaRPr lang="en-US" sz="1800" dirty="0"/>
          </a:p>
        </p:txBody>
      </p:sp>
      <p:sp>
        <p:nvSpPr>
          <p:cNvPr id="26" name="Google Shape;178;p23">
            <a:extLst>
              <a:ext uri="{FF2B5EF4-FFF2-40B4-BE49-F238E27FC236}">
                <a16:creationId xmlns:a16="http://schemas.microsoft.com/office/drawing/2014/main" id="{CA5179A9-C136-461A-9210-9CB9FD02B5E9}"/>
              </a:ext>
            </a:extLst>
          </p:cNvPr>
          <p:cNvSpPr/>
          <p:nvPr/>
        </p:nvSpPr>
        <p:spPr>
          <a:xfrm>
            <a:off x="4994925" y="1730279"/>
            <a:ext cx="2470948" cy="1385826"/>
          </a:xfrm>
          <a:prstGeom prst="ellipse">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r>
              <a:rPr lang="en-US" dirty="0" err="1"/>
              <a:t>Nạn</a:t>
            </a:r>
            <a:r>
              <a:rPr lang="en-US" dirty="0"/>
              <a:t> </a:t>
            </a:r>
            <a:r>
              <a:rPr lang="en-US" dirty="0" err="1"/>
              <a:t>đói</a:t>
            </a:r>
            <a:r>
              <a:rPr lang="en-US" dirty="0"/>
              <a:t>, </a:t>
            </a:r>
            <a:r>
              <a:rPr lang="en-US" dirty="0" err="1"/>
              <a:t>kinh</a:t>
            </a:r>
            <a:r>
              <a:rPr lang="en-US" dirty="0"/>
              <a:t> </a:t>
            </a:r>
            <a:r>
              <a:rPr lang="en-US" dirty="0" err="1"/>
              <a:t>tế</a:t>
            </a:r>
            <a:r>
              <a:rPr lang="en-US" dirty="0"/>
              <a:t> </a:t>
            </a:r>
            <a:r>
              <a:rPr lang="en-US" dirty="0" err="1"/>
              <a:t>nghèo</a:t>
            </a:r>
            <a:r>
              <a:rPr lang="en-US" dirty="0"/>
              <a:t> </a:t>
            </a:r>
            <a:r>
              <a:rPr lang="en-US" dirty="0" err="1"/>
              <a:t>nàn</a:t>
            </a:r>
            <a:r>
              <a:rPr lang="en-US" dirty="0"/>
              <a:t> </a:t>
            </a:r>
            <a:r>
              <a:rPr lang="en-US" dirty="0" err="1"/>
              <a:t>lạc</a:t>
            </a:r>
            <a:r>
              <a:rPr lang="en-US" dirty="0"/>
              <a:t> </a:t>
            </a:r>
            <a:r>
              <a:rPr lang="en-US" dirty="0" err="1"/>
              <a:t>hậu</a:t>
            </a:r>
            <a:endParaRPr lang="en-US" dirty="0"/>
          </a:p>
        </p:txBody>
      </p:sp>
      <p:sp>
        <p:nvSpPr>
          <p:cNvPr id="27" name="Google Shape;179;p23">
            <a:extLst>
              <a:ext uri="{FF2B5EF4-FFF2-40B4-BE49-F238E27FC236}">
                <a16:creationId xmlns:a16="http://schemas.microsoft.com/office/drawing/2014/main" id="{3A70C067-0354-4441-B802-07B11346B42F}"/>
              </a:ext>
            </a:extLst>
          </p:cNvPr>
          <p:cNvSpPr/>
          <p:nvPr/>
        </p:nvSpPr>
        <p:spPr>
          <a:xfrm>
            <a:off x="3816478" y="2892498"/>
            <a:ext cx="2470948" cy="1385826"/>
          </a:xfrm>
          <a:prstGeom prst="ellipse">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r>
              <a:rPr lang="en-US" dirty="0" err="1"/>
              <a:t>Ngân</a:t>
            </a:r>
            <a:r>
              <a:rPr lang="en-US" dirty="0"/>
              <a:t> </a:t>
            </a:r>
            <a:r>
              <a:rPr lang="en-US" dirty="0" err="1"/>
              <a:t>khố</a:t>
            </a:r>
            <a:r>
              <a:rPr lang="en-US" dirty="0"/>
              <a:t> </a:t>
            </a:r>
            <a:r>
              <a:rPr lang="en-US" dirty="0" err="1"/>
              <a:t>trống</a:t>
            </a:r>
            <a:r>
              <a:rPr lang="en-US" dirty="0"/>
              <a:t> </a:t>
            </a:r>
            <a:r>
              <a:rPr lang="en-US" dirty="0" err="1"/>
              <a:t>rỗng</a:t>
            </a:r>
            <a:r>
              <a:rPr lang="en-US" dirty="0"/>
              <a:t>, </a:t>
            </a:r>
            <a:r>
              <a:rPr lang="en-US" dirty="0" err="1"/>
              <a:t>chỉ</a:t>
            </a:r>
            <a:r>
              <a:rPr lang="en-US" dirty="0"/>
              <a:t> có 1,2 </a:t>
            </a:r>
            <a:r>
              <a:rPr lang="en-US" dirty="0" err="1"/>
              <a:t>triệu</a:t>
            </a:r>
            <a:r>
              <a:rPr lang="en-US" dirty="0"/>
              <a:t> </a:t>
            </a:r>
            <a:r>
              <a:rPr lang="en-US" dirty="0" err="1"/>
              <a:t>đồng</a:t>
            </a:r>
            <a:r>
              <a:rPr lang="en-US" dirty="0"/>
              <a:t> </a:t>
            </a:r>
            <a:r>
              <a:rPr lang="en-US" dirty="0" err="1"/>
              <a:t>đông</a:t>
            </a:r>
            <a:r>
              <a:rPr lang="en-US" dirty="0"/>
              <a:t> </a:t>
            </a:r>
            <a:r>
              <a:rPr lang="en-US" dirty="0" err="1"/>
              <a:t>dương</a:t>
            </a:r>
            <a:r>
              <a:rPr lang="en-US" dirty="0"/>
              <a:t>, </a:t>
            </a:r>
            <a:r>
              <a:rPr lang="en-US" dirty="0" err="1"/>
              <a:t>quá</a:t>
            </a:r>
            <a:r>
              <a:rPr lang="en-US" dirty="0"/>
              <a:t> </a:t>
            </a:r>
            <a:r>
              <a:rPr lang="en-US" dirty="0" err="1"/>
              <a:t>nửa</a:t>
            </a:r>
            <a:r>
              <a:rPr lang="en-US" dirty="0"/>
              <a:t> là </a:t>
            </a:r>
            <a:r>
              <a:rPr lang="en-US" dirty="0" err="1"/>
              <a:t>tiền</a:t>
            </a:r>
            <a:r>
              <a:rPr lang="en-US" dirty="0"/>
              <a:t> </a:t>
            </a:r>
            <a:r>
              <a:rPr lang="en-US" dirty="0" err="1"/>
              <a:t>rách</a:t>
            </a:r>
            <a:r>
              <a:rPr lang="en-US" dirty="0"/>
              <a:t>.</a:t>
            </a:r>
          </a:p>
        </p:txBody>
      </p:sp>
      <p:sp>
        <p:nvSpPr>
          <p:cNvPr id="28" name="Google Shape;180;p23">
            <a:extLst>
              <a:ext uri="{FF2B5EF4-FFF2-40B4-BE49-F238E27FC236}">
                <a16:creationId xmlns:a16="http://schemas.microsoft.com/office/drawing/2014/main" id="{2FF342F1-0968-4E96-8817-2397A21B081E}"/>
              </a:ext>
            </a:extLst>
          </p:cNvPr>
          <p:cNvSpPr/>
          <p:nvPr/>
        </p:nvSpPr>
        <p:spPr>
          <a:xfrm>
            <a:off x="6214567" y="2892498"/>
            <a:ext cx="2470948" cy="1385826"/>
          </a:xfrm>
          <a:prstGeom prst="ellipse">
            <a:avLst/>
          </a:prstGeom>
          <a:no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lgn="ctr"/>
            <a:r>
              <a:rPr lang="en-US" dirty="0" err="1"/>
              <a:t>Tiền</a:t>
            </a:r>
            <a:r>
              <a:rPr lang="en-US" dirty="0"/>
              <a:t> </a:t>
            </a:r>
            <a:r>
              <a:rPr lang="en-US" dirty="0" err="1"/>
              <a:t>quan</a:t>
            </a:r>
            <a:r>
              <a:rPr lang="en-US" dirty="0"/>
              <a:t> </a:t>
            </a:r>
            <a:r>
              <a:rPr lang="en-US" dirty="0" err="1"/>
              <a:t>kim</a:t>
            </a:r>
            <a:r>
              <a:rPr lang="en-US" dirty="0"/>
              <a:t> </a:t>
            </a:r>
            <a:r>
              <a:rPr lang="en-US" dirty="0" err="1"/>
              <a:t>mất</a:t>
            </a:r>
            <a:r>
              <a:rPr lang="en-US" dirty="0"/>
              <a:t> </a:t>
            </a:r>
            <a:r>
              <a:rPr lang="en-US" dirty="0" err="1"/>
              <a:t>giá</a:t>
            </a:r>
            <a:r>
              <a:rPr lang="en-US" dirty="0"/>
              <a:t> </a:t>
            </a:r>
            <a:r>
              <a:rPr lang="en-US" dirty="0" err="1"/>
              <a:t>của</a:t>
            </a:r>
            <a:r>
              <a:rPr lang="en-US" dirty="0"/>
              <a:t> </a:t>
            </a:r>
            <a:r>
              <a:rPr lang="en-US" dirty="0" err="1"/>
              <a:t>Tưởng</a:t>
            </a:r>
            <a:endParaRPr lang="en-US" dirty="0"/>
          </a:p>
        </p:txBody>
      </p:sp>
      <p:sp>
        <p:nvSpPr>
          <p:cNvPr id="29" name="Google Shape;181;p23">
            <a:extLst>
              <a:ext uri="{FF2B5EF4-FFF2-40B4-BE49-F238E27FC236}">
                <a16:creationId xmlns:a16="http://schemas.microsoft.com/office/drawing/2014/main" id="{479DED42-53C8-4E4F-B25D-33D2D1D5CE5F}"/>
              </a:ext>
            </a:extLst>
          </p:cNvPr>
          <p:cNvSpPr txBox="1">
            <a:spLocks/>
          </p:cNvSpPr>
          <p:nvPr/>
        </p:nvSpPr>
        <p:spPr>
          <a:xfrm>
            <a:off x="8159499" y="4393278"/>
            <a:ext cx="548700"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8</a:t>
            </a:fld>
            <a:endParaRPr lang="en"/>
          </a:p>
        </p:txBody>
      </p:sp>
      <p:pic>
        <p:nvPicPr>
          <p:cNvPr id="30" name="Picture 4">
            <a:extLst>
              <a:ext uri="{FF2B5EF4-FFF2-40B4-BE49-F238E27FC236}">
                <a16:creationId xmlns:a16="http://schemas.microsoft.com/office/drawing/2014/main" id="{539F954F-F459-4506-A0B4-A2FAB43B7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156" y="2974270"/>
            <a:ext cx="1631485" cy="122228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5">
            <a:extLst>
              <a:ext uri="{FF2B5EF4-FFF2-40B4-BE49-F238E27FC236}">
                <a16:creationId xmlns:a16="http://schemas.microsoft.com/office/drawing/2014/main" id="{BB220884-AF02-4F4F-9E80-699C65A19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23" y="2971655"/>
            <a:ext cx="1631485" cy="1216949"/>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133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1000"/>
                                        <p:tgtEl>
                                          <p:spTgt spid="30"/>
                                        </p:tgtEl>
                                      </p:cBhvr>
                                    </p:animEffect>
                                    <p:anim calcmode="lin" valueType="num">
                                      <p:cBhvr>
                                        <p:cTn id="13" dur="1000" fill="hold"/>
                                        <p:tgtEl>
                                          <p:spTgt spid="30"/>
                                        </p:tgtEl>
                                        <p:attrNameLst>
                                          <p:attrName>ppt_x</p:attrName>
                                        </p:attrNameLst>
                                      </p:cBhvr>
                                      <p:tavLst>
                                        <p:tav tm="0">
                                          <p:val>
                                            <p:strVal val="#ppt_x"/>
                                          </p:val>
                                        </p:tav>
                                        <p:tav tm="100000">
                                          <p:val>
                                            <p:strVal val="#ppt_x"/>
                                          </p:val>
                                        </p:tav>
                                      </p:tavLst>
                                    </p:anim>
                                    <p:anim calcmode="lin" valueType="num">
                                      <p:cBhvr>
                                        <p:cTn id="14"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
            <a:extLst>
              <a:ext uri="{FF2B5EF4-FFF2-40B4-BE49-F238E27FC236}">
                <a16:creationId xmlns:a16="http://schemas.microsoft.com/office/drawing/2014/main" id="{EAF24799-1AAE-4C4C-AA29-9C07C99F6C0B}"/>
              </a:ext>
            </a:extLst>
          </p:cNvPr>
          <p:cNvGrpSpPr/>
          <p:nvPr/>
        </p:nvGrpSpPr>
        <p:grpSpPr>
          <a:xfrm>
            <a:off x="851140" y="1932414"/>
            <a:ext cx="2127965" cy="546673"/>
            <a:chOff x="0" y="0"/>
            <a:chExt cx="3952468" cy="386602"/>
          </a:xfrm>
        </p:grpSpPr>
        <p:sp>
          <p:nvSpPr>
            <p:cNvPr id="24" name="Freeform 3">
              <a:extLst>
                <a:ext uri="{FF2B5EF4-FFF2-40B4-BE49-F238E27FC236}">
                  <a16:creationId xmlns:a16="http://schemas.microsoft.com/office/drawing/2014/main" id="{C1A6CA15-602E-4E15-BB7A-3FAE399B7E42}"/>
                </a:ext>
              </a:extLst>
            </p:cNvPr>
            <p:cNvSpPr/>
            <p:nvPr/>
          </p:nvSpPr>
          <p:spPr>
            <a:xfrm>
              <a:off x="-5132" y="-4759"/>
              <a:ext cx="3962749" cy="391476"/>
            </a:xfrm>
            <a:custGeom>
              <a:avLst/>
              <a:gdLst/>
              <a:ahLst/>
              <a:cxnLst/>
              <a:rect l="l" t="t" r="r" b="b"/>
              <a:pathLst>
                <a:path w="3962749" h="391476">
                  <a:moveTo>
                    <a:pt x="6350" y="391361"/>
                  </a:moveTo>
                  <a:cubicBezTo>
                    <a:pt x="0" y="391477"/>
                    <a:pt x="20437" y="341135"/>
                    <a:pt x="22582" y="336305"/>
                  </a:cubicBezTo>
                  <a:cubicBezTo>
                    <a:pt x="40804" y="295284"/>
                    <a:pt x="62669" y="255714"/>
                    <a:pt x="85101" y="216858"/>
                  </a:cubicBezTo>
                  <a:cubicBezTo>
                    <a:pt x="107423" y="178197"/>
                    <a:pt x="130951" y="139128"/>
                    <a:pt x="157286" y="102991"/>
                  </a:cubicBezTo>
                  <a:cubicBezTo>
                    <a:pt x="161009" y="97882"/>
                    <a:pt x="183473" y="61647"/>
                    <a:pt x="196850" y="61405"/>
                  </a:cubicBezTo>
                  <a:cubicBezTo>
                    <a:pt x="521233" y="55531"/>
                    <a:pt x="845471" y="44469"/>
                    <a:pt x="1169704" y="33260"/>
                  </a:cubicBezTo>
                  <a:cubicBezTo>
                    <a:pt x="1675610" y="15770"/>
                    <a:pt x="2114478" y="0"/>
                    <a:pt x="2588664" y="6092"/>
                  </a:cubicBezTo>
                  <a:cubicBezTo>
                    <a:pt x="3044674" y="11580"/>
                    <a:pt x="3500293" y="20798"/>
                    <a:pt x="3956373" y="13899"/>
                  </a:cubicBezTo>
                  <a:cubicBezTo>
                    <a:pt x="3962749" y="13803"/>
                    <a:pt x="3942288" y="64121"/>
                    <a:pt x="3940141" y="68955"/>
                  </a:cubicBezTo>
                  <a:cubicBezTo>
                    <a:pt x="3921919" y="109976"/>
                    <a:pt x="3900054" y="149547"/>
                    <a:pt x="3877622" y="188402"/>
                  </a:cubicBezTo>
                  <a:cubicBezTo>
                    <a:pt x="3855300" y="227064"/>
                    <a:pt x="3831771" y="266133"/>
                    <a:pt x="3805438" y="302269"/>
                  </a:cubicBezTo>
                  <a:cubicBezTo>
                    <a:pt x="3801756" y="307321"/>
                    <a:pt x="3779221" y="343653"/>
                    <a:pt x="3765875" y="343855"/>
                  </a:cubicBezTo>
                  <a:cubicBezTo>
                    <a:pt x="3483809" y="348121"/>
                    <a:pt x="3201746" y="348049"/>
                    <a:pt x="2919677" y="344146"/>
                  </a:cubicBezTo>
                  <a:cubicBezTo>
                    <a:pt x="2484848" y="338130"/>
                    <a:pt x="2114478" y="331143"/>
                    <a:pt x="1714993" y="340936"/>
                  </a:cubicBezTo>
                  <a:cubicBezTo>
                    <a:pt x="1145324" y="353765"/>
                    <a:pt x="576087" y="381045"/>
                    <a:pt x="6350" y="391361"/>
                  </a:cubicBezTo>
                  <a:lnTo>
                    <a:pt x="6350" y="391361"/>
                  </a:lnTo>
                  <a:close/>
                </a:path>
              </a:pathLst>
            </a:custGeom>
            <a:solidFill>
              <a:srgbClr val="FFD352"/>
            </a:solidFill>
          </p:spPr>
        </p:sp>
      </p:grpSp>
      <p:sp>
        <p:nvSpPr>
          <p:cNvPr id="2" name="Title 1">
            <a:extLst>
              <a:ext uri="{FF2B5EF4-FFF2-40B4-BE49-F238E27FC236}">
                <a16:creationId xmlns:a16="http://schemas.microsoft.com/office/drawing/2014/main" id="{B6CA2B5E-17BC-4A35-BD53-24822731AFB0}"/>
              </a:ext>
            </a:extLst>
          </p:cNvPr>
          <p:cNvSpPr>
            <a:spLocks noGrp="1"/>
          </p:cNvSpPr>
          <p:nvPr>
            <p:ph type="ctrTitle"/>
          </p:nvPr>
        </p:nvSpPr>
        <p:spPr>
          <a:xfrm>
            <a:off x="1350730" y="1371600"/>
            <a:ext cx="1521678" cy="526724"/>
          </a:xfrm>
        </p:spPr>
        <p:txBody>
          <a:bodyPr/>
          <a:lstStyle/>
          <a:p>
            <a:r>
              <a:rPr lang="vi-VN" sz="1800" u="sng" dirty="0"/>
              <a:t>Khó khăn</a:t>
            </a:r>
            <a:r>
              <a:rPr lang="en-US" sz="1800" u="sng" dirty="0"/>
              <a:t>:</a:t>
            </a:r>
          </a:p>
        </p:txBody>
      </p:sp>
      <p:sp>
        <p:nvSpPr>
          <p:cNvPr id="5" name="TextBox 4">
            <a:extLst>
              <a:ext uri="{FF2B5EF4-FFF2-40B4-BE49-F238E27FC236}">
                <a16:creationId xmlns:a16="http://schemas.microsoft.com/office/drawing/2014/main" id="{C4B82CC3-66B5-4D34-8AB0-47C58DDB83D1}"/>
              </a:ext>
            </a:extLst>
          </p:cNvPr>
          <p:cNvSpPr txBox="1"/>
          <p:nvPr/>
        </p:nvSpPr>
        <p:spPr>
          <a:xfrm>
            <a:off x="1012800" y="830086"/>
            <a:ext cx="6918626" cy="430887"/>
          </a:xfrm>
          <a:prstGeom prst="rect">
            <a:avLst/>
          </a:prstGeom>
          <a:noFill/>
        </p:spPr>
        <p:txBody>
          <a:bodyPr wrap="square">
            <a:spAutoFit/>
          </a:bodyPr>
          <a:lstStyle/>
          <a:p>
            <a:r>
              <a:rPr lang="vi-VN" sz="2200" b="1" dirty="0">
                <a:solidFill>
                  <a:srgbClr val="FF0000"/>
                </a:solidFill>
                <a:latin typeface="Work Sans" pitchFamily="2" charset="0"/>
              </a:rPr>
              <a:t>Tình hình Việt Nam sau Cách mạng tháng Tám</a:t>
            </a:r>
            <a:endParaRPr lang="en-US" sz="2200" b="1" dirty="0">
              <a:solidFill>
                <a:srgbClr val="FF0000"/>
              </a:solidFill>
              <a:latin typeface="Work Sans" pitchFamily="2" charset="0"/>
            </a:endParaRPr>
          </a:p>
        </p:txBody>
      </p:sp>
      <p:sp>
        <p:nvSpPr>
          <p:cNvPr id="25" name="Google Shape;177;p23">
            <a:extLst>
              <a:ext uri="{FF2B5EF4-FFF2-40B4-BE49-F238E27FC236}">
                <a16:creationId xmlns:a16="http://schemas.microsoft.com/office/drawing/2014/main" id="{6D361006-3676-4EC0-A0A1-E175B0601452}"/>
              </a:ext>
            </a:extLst>
          </p:cNvPr>
          <p:cNvSpPr txBox="1">
            <a:spLocks/>
          </p:cNvSpPr>
          <p:nvPr/>
        </p:nvSpPr>
        <p:spPr>
          <a:xfrm>
            <a:off x="853912" y="2005667"/>
            <a:ext cx="2127965" cy="393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pPr algn="ctr" fontAlgn="base">
              <a:spcBef>
                <a:spcPct val="0"/>
              </a:spcBef>
              <a:spcAft>
                <a:spcPct val="0"/>
              </a:spcAft>
            </a:pPr>
            <a:r>
              <a:rPr lang="en-US" sz="1800" dirty="0" err="1"/>
              <a:t>Văn</a:t>
            </a:r>
            <a:r>
              <a:rPr lang="en-US" sz="1800" dirty="0"/>
              <a:t> </a:t>
            </a:r>
            <a:r>
              <a:rPr lang="en-US" sz="1800" dirty="0" err="1"/>
              <a:t>hóa</a:t>
            </a:r>
            <a:r>
              <a:rPr lang="en-US" sz="1800" dirty="0"/>
              <a:t> – </a:t>
            </a:r>
            <a:r>
              <a:rPr lang="en-US" sz="1800" dirty="0" err="1"/>
              <a:t>xã</a:t>
            </a:r>
            <a:r>
              <a:rPr lang="en-US" sz="1800" dirty="0"/>
              <a:t> </a:t>
            </a:r>
            <a:r>
              <a:rPr lang="en-US" sz="1800" dirty="0" err="1"/>
              <a:t>hội</a:t>
            </a:r>
            <a:endParaRPr lang="en-US" sz="1800" dirty="0"/>
          </a:p>
        </p:txBody>
      </p:sp>
      <p:sp>
        <p:nvSpPr>
          <p:cNvPr id="29" name="Google Shape;181;p23">
            <a:extLst>
              <a:ext uri="{FF2B5EF4-FFF2-40B4-BE49-F238E27FC236}">
                <a16:creationId xmlns:a16="http://schemas.microsoft.com/office/drawing/2014/main" id="{479DED42-53C8-4E4F-B25D-33D2D1D5CE5F}"/>
              </a:ext>
            </a:extLst>
          </p:cNvPr>
          <p:cNvSpPr txBox="1">
            <a:spLocks/>
          </p:cNvSpPr>
          <p:nvPr/>
        </p:nvSpPr>
        <p:spPr>
          <a:xfrm>
            <a:off x="8159499" y="4393278"/>
            <a:ext cx="548700" cy="39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en" smtClean="0"/>
              <a:pPr algn="r"/>
              <a:t>9</a:t>
            </a:fld>
            <a:endParaRPr lang="en"/>
          </a:p>
        </p:txBody>
      </p:sp>
      <p:pic>
        <p:nvPicPr>
          <p:cNvPr id="13" name="Picture 8">
            <a:extLst>
              <a:ext uri="{FF2B5EF4-FFF2-40B4-BE49-F238E27FC236}">
                <a16:creationId xmlns:a16="http://schemas.microsoft.com/office/drawing/2014/main" id="{6B1BB879-3946-4F56-873F-3BEA1DA018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6866750" y="2399267"/>
            <a:ext cx="652383" cy="992264"/>
          </a:xfrm>
          <a:prstGeom prst="rect">
            <a:avLst/>
          </a:prstGeom>
        </p:spPr>
      </p:pic>
      <p:pic>
        <p:nvPicPr>
          <p:cNvPr id="14" name="Picture 11">
            <a:extLst>
              <a:ext uri="{FF2B5EF4-FFF2-40B4-BE49-F238E27FC236}">
                <a16:creationId xmlns:a16="http://schemas.microsoft.com/office/drawing/2014/main" id="{53B408C9-3918-4A3B-AD2B-4F2D6044EE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6114661" y="2515363"/>
            <a:ext cx="1816765" cy="2116994"/>
          </a:xfrm>
          <a:prstGeom prst="rect">
            <a:avLst/>
          </a:prstGeom>
        </p:spPr>
      </p:pic>
      <p:grpSp>
        <p:nvGrpSpPr>
          <p:cNvPr id="15" name="Group 6">
            <a:extLst>
              <a:ext uri="{FF2B5EF4-FFF2-40B4-BE49-F238E27FC236}">
                <a16:creationId xmlns:a16="http://schemas.microsoft.com/office/drawing/2014/main" id="{C71E66A8-D5AE-478F-A5B2-87C2F0AADBC1}"/>
              </a:ext>
            </a:extLst>
          </p:cNvPr>
          <p:cNvGrpSpPr/>
          <p:nvPr/>
        </p:nvGrpSpPr>
        <p:grpSpPr>
          <a:xfrm>
            <a:off x="3491695" y="1843024"/>
            <a:ext cx="2394893" cy="1272451"/>
            <a:chOff x="217414" y="221813"/>
            <a:chExt cx="3815411" cy="3748526"/>
          </a:xfrm>
        </p:grpSpPr>
        <p:grpSp>
          <p:nvGrpSpPr>
            <p:cNvPr id="16" name="Group 7">
              <a:extLst>
                <a:ext uri="{FF2B5EF4-FFF2-40B4-BE49-F238E27FC236}">
                  <a16:creationId xmlns:a16="http://schemas.microsoft.com/office/drawing/2014/main" id="{98065B13-9687-4757-A74E-372A9E673D71}"/>
                </a:ext>
              </a:extLst>
            </p:cNvPr>
            <p:cNvGrpSpPr/>
            <p:nvPr/>
          </p:nvGrpSpPr>
          <p:grpSpPr>
            <a:xfrm rot="-426806">
              <a:off x="217414" y="221813"/>
              <a:ext cx="3815411" cy="3748526"/>
              <a:chOff x="0" y="0"/>
              <a:chExt cx="3216910" cy="3160517"/>
            </a:xfrm>
          </p:grpSpPr>
          <p:sp>
            <p:nvSpPr>
              <p:cNvPr id="18" name="Freeform 8">
                <a:extLst>
                  <a:ext uri="{FF2B5EF4-FFF2-40B4-BE49-F238E27FC236}">
                    <a16:creationId xmlns:a16="http://schemas.microsoft.com/office/drawing/2014/main" id="{6991E3F3-24DC-431B-8F17-B54CDB80783D}"/>
                  </a:ext>
                </a:extLst>
              </p:cNvPr>
              <p:cNvSpPr/>
              <p:nvPr/>
            </p:nvSpPr>
            <p:spPr>
              <a:xfrm>
                <a:off x="19050" y="223520"/>
                <a:ext cx="3178810" cy="2929376"/>
              </a:xfrm>
              <a:custGeom>
                <a:avLst/>
                <a:gdLst/>
                <a:ahLst/>
                <a:cxnLst/>
                <a:rect l="l" t="t" r="r" b="b"/>
                <a:pathLst>
                  <a:path w="3178810" h="2929376">
                    <a:moveTo>
                      <a:pt x="0" y="11430"/>
                    </a:moveTo>
                    <a:cubicBezTo>
                      <a:pt x="0" y="11430"/>
                      <a:pt x="2540" y="340360"/>
                      <a:pt x="2540" y="749300"/>
                    </a:cubicBezTo>
                    <a:cubicBezTo>
                      <a:pt x="2540" y="1158039"/>
                      <a:pt x="7620" y="1748277"/>
                      <a:pt x="7620" y="2008627"/>
                    </a:cubicBezTo>
                    <a:cubicBezTo>
                      <a:pt x="7620" y="2202937"/>
                      <a:pt x="16510" y="2601717"/>
                      <a:pt x="21590" y="2793487"/>
                    </a:cubicBezTo>
                    <a:lnTo>
                      <a:pt x="130810" y="2907787"/>
                    </a:lnTo>
                    <a:cubicBezTo>
                      <a:pt x="275590" y="2915407"/>
                      <a:pt x="543560" y="2929377"/>
                      <a:pt x="793750" y="2929377"/>
                    </a:cubicBezTo>
                    <a:lnTo>
                      <a:pt x="3178810" y="2929377"/>
                    </a:lnTo>
                    <a:lnTo>
                      <a:pt x="3178810" y="693420"/>
                    </a:lnTo>
                    <a:cubicBezTo>
                      <a:pt x="3178810" y="318770"/>
                      <a:pt x="3169920" y="41910"/>
                      <a:pt x="3169920" y="41910"/>
                    </a:cubicBezTo>
                    <a:cubicBezTo>
                      <a:pt x="3014980" y="21590"/>
                      <a:pt x="2858770" y="11430"/>
                      <a:pt x="2701290" y="12700"/>
                    </a:cubicBezTo>
                    <a:cubicBezTo>
                      <a:pt x="2428240" y="12700"/>
                      <a:pt x="1179830" y="21590"/>
                      <a:pt x="929640" y="12700"/>
                    </a:cubicBezTo>
                    <a:cubicBezTo>
                      <a:pt x="594360" y="0"/>
                      <a:pt x="0" y="11430"/>
                      <a:pt x="0" y="11430"/>
                    </a:cubicBezTo>
                    <a:close/>
                  </a:path>
                </a:pathLst>
              </a:custGeom>
              <a:solidFill>
                <a:srgbClr val="FFFFFF"/>
              </a:solidFill>
            </p:spPr>
          </p:sp>
          <p:sp>
            <p:nvSpPr>
              <p:cNvPr id="19" name="Freeform 9">
                <a:extLst>
                  <a:ext uri="{FF2B5EF4-FFF2-40B4-BE49-F238E27FC236}">
                    <a16:creationId xmlns:a16="http://schemas.microsoft.com/office/drawing/2014/main" id="{13197FBD-1537-4913-A5D5-2A70F475DA0E}"/>
                  </a:ext>
                </a:extLst>
              </p:cNvPr>
              <p:cNvSpPr/>
              <p:nvPr/>
            </p:nvSpPr>
            <p:spPr>
              <a:xfrm>
                <a:off x="12700" y="217170"/>
                <a:ext cx="3191510" cy="2942077"/>
              </a:xfrm>
              <a:custGeom>
                <a:avLst/>
                <a:gdLst/>
                <a:ahLst/>
                <a:cxnLst/>
                <a:rect l="l" t="t" r="r" b="b"/>
                <a:pathLst>
                  <a:path w="3191510" h="2942077">
                    <a:moveTo>
                      <a:pt x="3191510" y="2942077"/>
                    </a:moveTo>
                    <a:lnTo>
                      <a:pt x="800100" y="2942077"/>
                    </a:lnTo>
                    <a:cubicBezTo>
                      <a:pt x="547370" y="2942077"/>
                      <a:pt x="270510" y="2928107"/>
                      <a:pt x="137160" y="2920487"/>
                    </a:cubicBezTo>
                    <a:lnTo>
                      <a:pt x="134620" y="2920487"/>
                    </a:lnTo>
                    <a:lnTo>
                      <a:pt x="21590" y="2802377"/>
                    </a:lnTo>
                    <a:lnTo>
                      <a:pt x="21590" y="2799837"/>
                    </a:lnTo>
                    <a:cubicBezTo>
                      <a:pt x="16510" y="2596637"/>
                      <a:pt x="7620" y="2202937"/>
                      <a:pt x="7620" y="2014977"/>
                    </a:cubicBezTo>
                    <a:cubicBezTo>
                      <a:pt x="7620" y="1899407"/>
                      <a:pt x="6350" y="1722877"/>
                      <a:pt x="5080" y="1518468"/>
                    </a:cubicBezTo>
                    <a:cubicBezTo>
                      <a:pt x="3810" y="1267186"/>
                      <a:pt x="2540" y="982908"/>
                      <a:pt x="2540" y="755650"/>
                    </a:cubicBezTo>
                    <a:cubicBezTo>
                      <a:pt x="2540" y="351790"/>
                      <a:pt x="0" y="21590"/>
                      <a:pt x="0" y="17780"/>
                    </a:cubicBezTo>
                    <a:lnTo>
                      <a:pt x="0" y="11430"/>
                    </a:lnTo>
                    <a:lnTo>
                      <a:pt x="6350" y="11430"/>
                    </a:lnTo>
                    <a:cubicBezTo>
                      <a:pt x="12700" y="11430"/>
                      <a:pt x="604520" y="0"/>
                      <a:pt x="935990" y="12700"/>
                    </a:cubicBezTo>
                    <a:cubicBezTo>
                      <a:pt x="1121410" y="19050"/>
                      <a:pt x="1852930" y="16510"/>
                      <a:pt x="2338070" y="13970"/>
                    </a:cubicBezTo>
                    <a:cubicBezTo>
                      <a:pt x="2503170" y="12700"/>
                      <a:pt x="2637790" y="12700"/>
                      <a:pt x="2707640" y="12700"/>
                    </a:cubicBezTo>
                    <a:cubicBezTo>
                      <a:pt x="2861310" y="11430"/>
                      <a:pt x="3020060" y="21590"/>
                      <a:pt x="3177540" y="41910"/>
                    </a:cubicBezTo>
                    <a:lnTo>
                      <a:pt x="3182620" y="43180"/>
                    </a:lnTo>
                    <a:lnTo>
                      <a:pt x="3182620" y="48260"/>
                    </a:lnTo>
                    <a:cubicBezTo>
                      <a:pt x="3182620" y="50800"/>
                      <a:pt x="3191510" y="328930"/>
                      <a:pt x="3191510" y="699770"/>
                    </a:cubicBezTo>
                    <a:lnTo>
                      <a:pt x="3191510" y="2942077"/>
                    </a:lnTo>
                    <a:close/>
                    <a:moveTo>
                      <a:pt x="139700" y="2907787"/>
                    </a:moveTo>
                    <a:cubicBezTo>
                      <a:pt x="273050" y="2915407"/>
                      <a:pt x="548640" y="2929377"/>
                      <a:pt x="800100" y="2929377"/>
                    </a:cubicBezTo>
                    <a:lnTo>
                      <a:pt x="3178810" y="2929377"/>
                    </a:lnTo>
                    <a:lnTo>
                      <a:pt x="3178810" y="699770"/>
                    </a:lnTo>
                    <a:cubicBezTo>
                      <a:pt x="3178810" y="358140"/>
                      <a:pt x="3171190" y="93980"/>
                      <a:pt x="3169920" y="53340"/>
                    </a:cubicBezTo>
                    <a:cubicBezTo>
                      <a:pt x="3014980" y="33020"/>
                      <a:pt x="2858770" y="24130"/>
                      <a:pt x="2707640" y="25400"/>
                    </a:cubicBezTo>
                    <a:cubicBezTo>
                      <a:pt x="2637790" y="25400"/>
                      <a:pt x="2503170" y="27940"/>
                      <a:pt x="2338070" y="26670"/>
                    </a:cubicBezTo>
                    <a:cubicBezTo>
                      <a:pt x="1828800" y="22860"/>
                      <a:pt x="1304290" y="22860"/>
                      <a:pt x="935990" y="25400"/>
                    </a:cubicBezTo>
                    <a:cubicBezTo>
                      <a:pt x="622300" y="27940"/>
                      <a:pt x="77470" y="22860"/>
                      <a:pt x="12700" y="24130"/>
                    </a:cubicBezTo>
                    <a:cubicBezTo>
                      <a:pt x="12700" y="71120"/>
                      <a:pt x="15240" y="382270"/>
                      <a:pt x="15240" y="755650"/>
                    </a:cubicBezTo>
                    <a:cubicBezTo>
                      <a:pt x="15240" y="982908"/>
                      <a:pt x="16510" y="1267186"/>
                      <a:pt x="17780" y="1518468"/>
                    </a:cubicBezTo>
                    <a:cubicBezTo>
                      <a:pt x="19050" y="1722877"/>
                      <a:pt x="20320" y="1899407"/>
                      <a:pt x="20320" y="2014977"/>
                    </a:cubicBezTo>
                    <a:cubicBezTo>
                      <a:pt x="20320" y="2201667"/>
                      <a:pt x="29210" y="2592827"/>
                      <a:pt x="34290" y="2797297"/>
                    </a:cubicBezTo>
                    <a:lnTo>
                      <a:pt x="139700" y="2907787"/>
                    </a:lnTo>
                    <a:close/>
                    <a:moveTo>
                      <a:pt x="139700" y="2907787"/>
                    </a:moveTo>
                    <a:lnTo>
                      <a:pt x="133350" y="2782057"/>
                    </a:lnTo>
                    <a:lnTo>
                      <a:pt x="34290" y="2796027"/>
                    </a:lnTo>
                    <a:lnTo>
                      <a:pt x="139700" y="2907787"/>
                    </a:lnTo>
                    <a:close/>
                  </a:path>
                </a:pathLst>
              </a:custGeom>
              <a:solidFill>
                <a:srgbClr val="000000"/>
              </a:solidFill>
            </p:spPr>
          </p:sp>
          <p:sp>
            <p:nvSpPr>
              <p:cNvPr id="20" name="Freeform 10">
                <a:extLst>
                  <a:ext uri="{FF2B5EF4-FFF2-40B4-BE49-F238E27FC236}">
                    <a16:creationId xmlns:a16="http://schemas.microsoft.com/office/drawing/2014/main" id="{B73AA4B6-0C7E-44C4-9C8C-692150F85683}"/>
                  </a:ext>
                </a:extLst>
              </p:cNvPr>
              <p:cNvSpPr/>
              <p:nvPr/>
            </p:nvSpPr>
            <p:spPr>
              <a:xfrm>
                <a:off x="299720" y="19050"/>
                <a:ext cx="617220" cy="304800"/>
              </a:xfrm>
              <a:custGeom>
                <a:avLst/>
                <a:gdLst/>
                <a:ahLst/>
                <a:cxnLst/>
                <a:rect l="l" t="t" r="r" b="b"/>
                <a:pathLst>
                  <a:path w="617220" h="304800">
                    <a:moveTo>
                      <a:pt x="600710" y="0"/>
                    </a:moveTo>
                    <a:lnTo>
                      <a:pt x="617220" y="77470"/>
                    </a:lnTo>
                    <a:lnTo>
                      <a:pt x="600710" y="190500"/>
                    </a:lnTo>
                    <a:lnTo>
                      <a:pt x="589280" y="297180"/>
                    </a:lnTo>
                    <a:lnTo>
                      <a:pt x="5080" y="304800"/>
                    </a:lnTo>
                    <a:lnTo>
                      <a:pt x="5080" y="255270"/>
                    </a:lnTo>
                    <a:lnTo>
                      <a:pt x="16510" y="148590"/>
                    </a:lnTo>
                    <a:lnTo>
                      <a:pt x="0" y="21590"/>
                    </a:lnTo>
                    <a:lnTo>
                      <a:pt x="600710" y="0"/>
                    </a:lnTo>
                    <a:close/>
                  </a:path>
                </a:pathLst>
              </a:custGeom>
              <a:solidFill>
                <a:srgbClr val="000000"/>
              </a:solidFill>
            </p:spPr>
          </p:sp>
        </p:grpSp>
        <p:sp>
          <p:nvSpPr>
            <p:cNvPr id="17" name="TextBox 11">
              <a:extLst>
                <a:ext uri="{FF2B5EF4-FFF2-40B4-BE49-F238E27FC236}">
                  <a16:creationId xmlns:a16="http://schemas.microsoft.com/office/drawing/2014/main" id="{3FF035C5-3362-4305-ABE8-2E9CCA98D484}"/>
                </a:ext>
              </a:extLst>
            </p:cNvPr>
            <p:cNvSpPr txBox="1"/>
            <p:nvPr/>
          </p:nvSpPr>
          <p:spPr>
            <a:xfrm rot="21173194">
              <a:off x="665088" y="1680702"/>
              <a:ext cx="2915420" cy="1111193"/>
            </a:xfrm>
            <a:prstGeom prst="rect">
              <a:avLst/>
            </a:prstGeom>
          </p:spPr>
          <p:txBody>
            <a:bodyPr lIns="0" tIns="0" rIns="0" bIns="0" rtlCol="0" anchor="t">
              <a:spAutoFit/>
            </a:bodyPr>
            <a:lstStyle/>
            <a:p>
              <a:r>
                <a:rPr lang="en-US" dirty="0"/>
                <a:t>95% </a:t>
              </a:r>
              <a:r>
                <a:rPr lang="en-US" dirty="0" err="1"/>
                <a:t>dân</a:t>
              </a:r>
              <a:r>
                <a:rPr lang="en-US" dirty="0"/>
                <a:t> </a:t>
              </a:r>
              <a:r>
                <a:rPr lang="en-US" dirty="0" err="1"/>
                <a:t>số</a:t>
              </a:r>
              <a:r>
                <a:rPr lang="en-US" dirty="0"/>
                <a:t> </a:t>
              </a:r>
              <a:r>
                <a:rPr lang="en-US" dirty="0" err="1"/>
                <a:t>bị</a:t>
              </a:r>
              <a:r>
                <a:rPr lang="en-US" dirty="0"/>
                <a:t> </a:t>
              </a:r>
              <a:r>
                <a:rPr lang="en-US" dirty="0" err="1"/>
                <a:t>mù</a:t>
              </a:r>
              <a:r>
                <a:rPr lang="en-US" dirty="0"/>
                <a:t> </a:t>
              </a:r>
              <a:r>
                <a:rPr lang="en-US" dirty="0" err="1"/>
                <a:t>chữ</a:t>
              </a:r>
              <a:r>
                <a:rPr lang="en-US" dirty="0"/>
                <a:t>, </a:t>
              </a:r>
              <a:r>
                <a:rPr lang="en-US" dirty="0" err="1"/>
                <a:t>nhiều</a:t>
              </a:r>
              <a:r>
                <a:rPr lang="en-US" dirty="0"/>
                <a:t> </a:t>
              </a:r>
              <a:r>
                <a:rPr lang="en-US" dirty="0" err="1"/>
                <a:t>hủ</a:t>
              </a:r>
              <a:r>
                <a:rPr lang="en-US" dirty="0"/>
                <a:t> </a:t>
              </a:r>
              <a:r>
                <a:rPr lang="en-US" dirty="0" err="1"/>
                <a:t>tục</a:t>
              </a:r>
              <a:r>
                <a:rPr lang="en-US" dirty="0"/>
                <a:t> </a:t>
              </a:r>
              <a:r>
                <a:rPr lang="en-US" dirty="0" err="1"/>
                <a:t>lạc</a:t>
              </a:r>
              <a:r>
                <a:rPr lang="en-US" dirty="0"/>
                <a:t> </a:t>
              </a:r>
              <a:r>
                <a:rPr lang="en-US" dirty="0" err="1"/>
                <a:t>hậu</a:t>
              </a:r>
              <a:r>
                <a:rPr lang="en-US" dirty="0"/>
                <a:t> </a:t>
              </a:r>
              <a:r>
                <a:rPr lang="en-US" dirty="0" err="1"/>
                <a:t>tồn</a:t>
              </a:r>
              <a:r>
                <a:rPr lang="en-US" dirty="0"/>
                <a:t> </a:t>
              </a:r>
              <a:r>
                <a:rPr lang="en-US" dirty="0" err="1"/>
                <a:t>tại</a:t>
              </a:r>
              <a:endParaRPr lang="en-US" dirty="0"/>
            </a:p>
          </p:txBody>
        </p:sp>
      </p:grpSp>
      <p:pic>
        <p:nvPicPr>
          <p:cNvPr id="21" name="Picture 4">
            <a:extLst>
              <a:ext uri="{FF2B5EF4-FFF2-40B4-BE49-F238E27FC236}">
                <a16:creationId xmlns:a16="http://schemas.microsoft.com/office/drawing/2014/main" id="{2753D510-AAEF-4631-8ABC-EC70368F1F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8085" y="2744234"/>
            <a:ext cx="1948806" cy="136663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797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Jacquenetta template">
  <a:themeElements>
    <a:clrScheme name="Custom 347">
      <a:dk1>
        <a:srgbClr val="000000"/>
      </a:dk1>
      <a:lt1>
        <a:srgbClr val="FFFFFF"/>
      </a:lt1>
      <a:dk2>
        <a:srgbClr val="666666"/>
      </a:dk2>
      <a:lt2>
        <a:srgbClr val="F3F3F3"/>
      </a:lt2>
      <a:accent1>
        <a:srgbClr val="000000"/>
      </a:accent1>
      <a:accent2>
        <a:srgbClr val="666666"/>
      </a:accent2>
      <a:accent3>
        <a:srgbClr val="999999"/>
      </a:accent3>
      <a:accent4>
        <a:srgbClr val="CCCCCC"/>
      </a:accent4>
      <a:accent5>
        <a:srgbClr val="EFEFEF"/>
      </a:accent5>
      <a:accent6>
        <a:srgbClr val="F6B26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2776</TotalTime>
  <Words>1801</Words>
  <Application>Microsoft Office PowerPoint</Application>
  <PresentationFormat>On-screen Show (16:9)</PresentationFormat>
  <Paragraphs>132</Paragraphs>
  <Slides>25</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Calibri</vt:lpstr>
      <vt:lpstr>Work Sans Light</vt:lpstr>
      <vt:lpstr>Verdana</vt:lpstr>
      <vt:lpstr>Work Sans Medium</vt:lpstr>
      <vt:lpstr>Arial</vt:lpstr>
      <vt:lpstr>Work Sans</vt:lpstr>
      <vt:lpstr>Jacquenetta template</vt:lpstr>
      <vt:lpstr>  Chương 2 ĐẢNG LÃNH ĐẠO HAI CUỘC KHÁNG CHIẾN, HOÀN THÀNH GIẢI PHÓNG DÂN TỘC, THỐNG NHẤT ĐẤT NƯỚC (1945 - 1975)</vt:lpstr>
      <vt:lpstr>Instructions</vt:lpstr>
      <vt:lpstr>Đảng lãnh đạo xây dựng, bảo vệ chính quyền cách mạng và kháng chiến chống thực dân Pháp xâm lược (1945-1954) </vt:lpstr>
      <vt:lpstr>Tình hình Việt Nam sau Cách mạng tháng Tám</vt:lpstr>
      <vt:lpstr>PowerPoint Presentation</vt:lpstr>
      <vt:lpstr>Khó khăn:</vt:lpstr>
      <vt:lpstr>Khó khăn:</vt:lpstr>
      <vt:lpstr>Khó khăn:</vt:lpstr>
      <vt:lpstr>Khó khăn:</vt:lpstr>
      <vt:lpstr>PowerPoint Presentation</vt:lpstr>
      <vt:lpstr>Xây dựng chế độ mới và chính quyền cách mạng</vt:lpstr>
      <vt:lpstr>PowerPoint Presentation</vt:lpstr>
      <vt:lpstr>Phương hướng nhiệm vụ</vt:lpstr>
      <vt:lpstr>PowerPoint Presentation</vt:lpstr>
      <vt:lpstr>PowerPoint Presentation</vt:lpstr>
      <vt:lpstr>Đảng lãnh đạo xây dựng, bảo vệ chính quyền cách mạng và kháng chiến chống thực dân Pháp xâm lược (1945-1954) </vt:lpstr>
      <vt:lpstr>PowerPoint Presentation</vt:lpstr>
      <vt:lpstr>PowerPoint Presentation</vt:lpstr>
      <vt:lpstr>PowerPoint Presentation</vt:lpstr>
      <vt:lpstr>PowerPoint Presentation</vt:lpstr>
      <vt:lpstr>PowerPoint Presentation</vt:lpstr>
      <vt:lpstr>Mục tiêu của cuộc kháng chiến là đánh đổ thực dân Pháp xâm lược, giành nền độc lập, tự do, thống nhất hoàn toàn; vì nền tự do dân chủ và góp phần bảo vệ hòa bình thế giới...</vt:lpstr>
      <vt:lpstr>Tổ chức, chỉ đạo cuộc kháng chiến từ năm 1947 đến 1950</vt:lpstr>
      <vt:lpstr>Danh mục tài liệu tham khảo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2 ĐẢNG LÃNH ĐẠO HAI CUỘC KHÁNG CHIẾN GIÀNH ĐỘC LẬP HOÀN TOÀN, THỐNG NHẤT ĐẤT NƯỚC (1945 - 1975)</dc:title>
  <dc:creator>admin</dc:creator>
  <cp:lastModifiedBy>Thắng</cp:lastModifiedBy>
  <cp:revision>8</cp:revision>
  <dcterms:modified xsi:type="dcterms:W3CDTF">2022-10-13T03:54:03Z</dcterms:modified>
</cp:coreProperties>
</file>